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838" r:id="rId5"/>
  </p:sldMasterIdLst>
  <p:notesMasterIdLst>
    <p:notesMasterId r:id="rId26"/>
  </p:notesMasterIdLst>
  <p:sldIdLst>
    <p:sldId id="325" r:id="rId6"/>
    <p:sldId id="492" r:id="rId7"/>
    <p:sldId id="493" r:id="rId8"/>
    <p:sldId id="480" r:id="rId9"/>
    <p:sldId id="494" r:id="rId10"/>
    <p:sldId id="495" r:id="rId11"/>
    <p:sldId id="496" r:id="rId12"/>
    <p:sldId id="497" r:id="rId13"/>
    <p:sldId id="501" r:id="rId14"/>
    <p:sldId id="498" r:id="rId15"/>
    <p:sldId id="499" r:id="rId16"/>
    <p:sldId id="507" r:id="rId17"/>
    <p:sldId id="500" r:id="rId18"/>
    <p:sldId id="502" r:id="rId19"/>
    <p:sldId id="503" r:id="rId20"/>
    <p:sldId id="504" r:id="rId21"/>
    <p:sldId id="505" r:id="rId22"/>
    <p:sldId id="506" r:id="rId23"/>
    <p:sldId id="482" r:id="rId24"/>
    <p:sldId id="49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A61C19-0BFC-44EA-94EF-EF675F95AEE2}" v="54" dt="2023-07-24T10:20:10.7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5" autoAdjust="0"/>
    <p:restoredTop sz="95033" autoAdjust="0"/>
  </p:normalViewPr>
  <p:slideViewPr>
    <p:cSldViewPr snapToGrid="0">
      <p:cViewPr varScale="1">
        <p:scale>
          <a:sx n="106" d="100"/>
          <a:sy n="106" d="100"/>
        </p:scale>
        <p:origin x="41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ary M. Magorimbo" userId="S::magorimbo.m@belgiumcampus.ac.za::3c83349e-b233-44cf-9434-ecc0c6588a4e" providerId="AD" clId="Web-{76A61C19-0BFC-44EA-94EF-EF675F95AEE2}"/>
    <pc:docChg chg="modSld">
      <pc:chgData name="Melary M. Magorimbo" userId="S::magorimbo.m@belgiumcampus.ac.za::3c83349e-b233-44cf-9434-ecc0c6588a4e" providerId="AD" clId="Web-{76A61C19-0BFC-44EA-94EF-EF675F95AEE2}" dt="2023-07-24T10:20:10.752" v="25" actId="20577"/>
      <pc:docMkLst>
        <pc:docMk/>
      </pc:docMkLst>
      <pc:sldChg chg="modSp">
        <pc:chgData name="Melary M. Magorimbo" userId="S::magorimbo.m@belgiumcampus.ac.za::3c83349e-b233-44cf-9434-ecc0c6588a4e" providerId="AD" clId="Web-{76A61C19-0BFC-44EA-94EF-EF675F95AEE2}" dt="2023-07-24T10:20:10.752" v="25" actId="20577"/>
        <pc:sldMkLst>
          <pc:docMk/>
          <pc:sldMk cId="1605241284" sldId="604"/>
        </pc:sldMkLst>
        <pc:spChg chg="mod">
          <ac:chgData name="Melary M. Magorimbo" userId="S::magorimbo.m@belgiumcampus.ac.za::3c83349e-b233-44cf-9434-ecc0c6588a4e" providerId="AD" clId="Web-{76A61C19-0BFC-44EA-94EF-EF675F95AEE2}" dt="2023-07-24T10:20:10.752" v="25" actId="20577"/>
          <ac:spMkLst>
            <pc:docMk/>
            <pc:sldMk cId="1605241284" sldId="604"/>
            <ac:spMk id="2" creationId="{235CD50C-5C88-DBA4-4B55-513518CEF6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BC52C-6D78-4320-8094-630ED8A42949}" type="datetimeFigureOut">
              <a:rPr lang="en-ZA" smtClean="0"/>
              <a:t>2024/07/18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D7141-5475-4836-9C11-CF395581196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06008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D8243-46D4-4C4E-9723-CC1931A8E9A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06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students choose their groups for the project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then let them research on the exercise</a:t>
            </a:r>
            <a:endParaRPr lang="en-US" sz="1200" b="1" i="1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D8243-46D4-4C4E-9723-CC1931A8E9A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332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i="1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D8243-46D4-4C4E-9723-CC1931A8E9A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682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Core JavaScript is the base part of the JavaScript language that is supported on both the client and server side.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Client-side JavaScript (CSJS) contains the core JavaScript elements and has several additional objects, properties and methods that are supported by browsers.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Server-side JavaScript (SSJS) also contains the core JavaScript elements and it has additional features supported by server-side products.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i="1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D8243-46D4-4C4E-9723-CC1931A8E9A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999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i="1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D8243-46D4-4C4E-9723-CC1931A8E9A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541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i="1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D8243-46D4-4C4E-9723-CC1931A8E9A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075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i="1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D8243-46D4-4C4E-9723-CC1931A8E9A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707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>
              <a:buFont typeface="Arial" panose="020B0604020202020204" pitchFamily="34" charset="0"/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Pros: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provides high speed to client-side languages. The various features added to the JavaScript for interactivity helps in boosting the speed.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avoid server traffic by validating user input on the client-side. It reduces server load, giving it an advantage over other web languages.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team updates JavaScript annually that provides an edge to JavaScript. This also makes JavaScript a lot more reliable.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 JavaScript almost everywhere on the web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provides numerous interfaces to make the webpage more interactive.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saves the compilation time, this results in faster development of applications.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Ease of Learning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Cons: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browsers don’t interpret JavaScript in the same manner. Different browsers often display content differently.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JavaScript is a client-side language, people may exploit it for malicious practices. Due to this reason, some users prefer to disable JavaScript on their device.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only supports single inheritance and not multiple inheritance.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 uses 32-bit bitwise operands but 64-bit floating-point numbers. Thus before performing any operation, JavaScript converts the number to 32-bits signed integers. After the operation, it converts them back to 64-bits JavaScript numbers. This reduces the speed taken by the script.</a:t>
            </a: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i="1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D8243-46D4-4C4E-9723-CC1931A8E9A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279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link to download latest version of VS Code, and install</a:t>
            </a:r>
            <a:r>
              <a:rPr lang="en-US" baseline="0" dirty="0"/>
              <a:t> on your PC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D7141-5475-4836-9C11-CF395581196F}" type="slidenum">
              <a:rPr lang="en-ZA" smtClean="0"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40841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41988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A8DAA01-942B-4B1A-9350-A007BE66980F}" type="slidenum">
              <a:rPr lang="en-ZA" smtClean="0"/>
              <a:pPr eaLnBrk="1" hangingPunct="1"/>
              <a:t>20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65475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D8243-46D4-4C4E-9723-CC1931A8E9AB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936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AvantGarde Bk BT"/>
              </a:rPr>
              <a:t>A user </a:t>
            </a:r>
            <a:r>
              <a:rPr lang="en-US" sz="1200" dirty="0">
                <a:latin typeface="+mn-lt"/>
                <a:ea typeface="Calibri"/>
                <a:cs typeface="Calibri"/>
                <a:sym typeface="Calibri"/>
              </a:rPr>
              <a:t>types in a URL in the address bar and hit "enter“.</a:t>
            </a:r>
          </a:p>
          <a:p>
            <a:endParaRPr lang="en-ZA" sz="1200" dirty="0">
              <a:solidFill>
                <a:schemeClr val="bg1"/>
              </a:solidFill>
              <a:latin typeface="AvantGarde Bk B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D8243-46D4-4C4E-9723-CC1931A8E9A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716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D8243-46D4-4C4E-9723-CC1931A8E9A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403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+mn-lt"/>
                <a:ea typeface="Calibri"/>
                <a:cs typeface="Calibri"/>
                <a:sym typeface="Calibri"/>
              </a:rPr>
              <a:t>Remember, the HTML file is read by the browser from top to bottom.</a:t>
            </a:r>
            <a:r>
              <a:rPr lang="en-US" sz="1200" baseline="0" dirty="0">
                <a:latin typeface="+mn-lt"/>
                <a:ea typeface="Calibri"/>
                <a:cs typeface="Calibri"/>
                <a:sym typeface="Calibri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aseline="0" dirty="0">
                <a:latin typeface="+mn-lt"/>
                <a:ea typeface="Calibri"/>
                <a:cs typeface="Calibri"/>
                <a:sym typeface="Calibri"/>
              </a:rPr>
              <a:t>In the &lt;head&gt; tag, we will have a </a:t>
            </a:r>
            <a:r>
              <a:rPr lang="en-US" sz="1200" i="1" dirty="0">
                <a:solidFill>
                  <a:schemeClr val="bg1"/>
                </a:solidFill>
                <a:latin typeface="Century Gothic" panose="020B0502020202020204" pitchFamily="34" charset="0"/>
                <a:ea typeface="Consolas"/>
                <a:cs typeface="Consolas"/>
                <a:sym typeface="Consolas"/>
              </a:rPr>
              <a:t>&lt;link src = "style.css" .../&gt;</a:t>
            </a:r>
            <a:r>
              <a:rPr lang="en-US" sz="1200" i="1" dirty="0">
                <a:solidFill>
                  <a:schemeClr val="bg1"/>
                </a:solidFill>
                <a:latin typeface="Century Gothic" panose="020B0502020202020204" pitchFamily="34" charset="0"/>
                <a:ea typeface="Consolas"/>
                <a:cs typeface="Calibri"/>
                <a:sym typeface="Calibri"/>
              </a:rPr>
              <a:t>, </a:t>
            </a:r>
            <a:r>
              <a:rPr lang="en-US" sz="1200" baseline="0" dirty="0">
                <a:latin typeface="+mn-lt"/>
                <a:ea typeface="Calibri"/>
                <a:cs typeface="Calibri"/>
                <a:sym typeface="Calibri"/>
              </a:rPr>
              <a:t>which contains our styling of the HTML page.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aseline="0" dirty="0">
                <a:latin typeface="+mn-lt"/>
                <a:ea typeface="Calibri"/>
                <a:cs typeface="Calibri"/>
                <a:sym typeface="Calibri"/>
              </a:rPr>
              <a:t>So, before the browser loads the entire HTML file, the </a:t>
            </a:r>
            <a:r>
              <a:rPr lang="en-US" sz="1200" b="1" i="1" baseline="0" dirty="0">
                <a:latin typeface="+mn-lt"/>
                <a:ea typeface="Calibri"/>
                <a:cs typeface="Calibri"/>
                <a:sym typeface="Calibri"/>
              </a:rPr>
              <a:t>styles.css</a:t>
            </a:r>
            <a:r>
              <a:rPr lang="en-US" sz="1200" baseline="0" dirty="0">
                <a:latin typeface="+mn-lt"/>
                <a:ea typeface="Calibri"/>
                <a:cs typeface="Calibri"/>
                <a:sym typeface="Calibri"/>
              </a:rPr>
              <a:t> file is fetched by the browser, from the server.</a:t>
            </a:r>
            <a:endParaRPr lang="en-US" sz="1200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D8243-46D4-4C4E-9723-CC1931A8E9A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943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D8243-46D4-4C4E-9723-CC1931A8E9A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442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D8243-46D4-4C4E-9723-CC1931A8E9A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927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D8243-46D4-4C4E-9723-CC1931A8E9A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323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+mn-lt"/>
                <a:ea typeface="Calibri"/>
                <a:cs typeface="Calibri"/>
                <a:sym typeface="Calibri"/>
              </a:rPr>
              <a:t>This works well for static web pages.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most basic type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contains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pages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 fixed content.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coded in HTML and displays the same information to every user.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We need to have 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Dynamic Web pages</a:t>
            </a:r>
            <a:endParaRPr lang="en-US" sz="1200" b="1" i="1" dirty="0"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D8243-46D4-4C4E-9723-CC1931A8E9A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273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198DFD-CC64-FE44-83BB-764E9FA136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49680" y="0"/>
            <a:ext cx="5615940" cy="6858000"/>
          </a:xfrm>
          <a:prstGeom prst="parallelogram">
            <a:avLst>
              <a:gd name="adj" fmla="val 30408"/>
            </a:avLst>
          </a:pr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0C6F394-CBBD-9A45-BD25-CAD22F5BA6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94718" y="761998"/>
            <a:ext cx="4675044" cy="1674710"/>
          </a:xfrm>
          <a:prstGeom prst="rect">
            <a:avLst/>
          </a:prstGeom>
          <a:noFill/>
        </p:spPr>
        <p:txBody>
          <a:bodyPr wrap="square" tIns="36000" bIns="36000" rtlCol="0" anchor="b" anchorCtr="0">
            <a:normAutofit lnSpcReduction="10000"/>
          </a:bodyPr>
          <a:lstStyle>
            <a:lvl1pPr algn="l">
              <a:buNone/>
              <a:defRPr lang="en-GB" sz="5400" spc="100" dirty="0">
                <a:latin typeface="Bebas Neue" panose="020B0606020202050201" pitchFamily="34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lvl="0"/>
            <a:r>
              <a:rPr lang="en-GB" dirty="0"/>
              <a:t>The Main title for the 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67A2C9-49CF-4171-BE3E-8751CA757303}"/>
              </a:ext>
            </a:extLst>
          </p:cNvPr>
          <p:cNvSpPr txBox="1"/>
          <p:nvPr/>
        </p:nvSpPr>
        <p:spPr>
          <a:xfrm>
            <a:off x="6453669" y="2683436"/>
            <a:ext cx="2806709" cy="238732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Short subtitle with some info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7E6016-5236-416C-926B-2E5049C97F3C}"/>
              </a:ext>
            </a:extLst>
          </p:cNvPr>
          <p:cNvSpPr/>
          <p:nvPr/>
        </p:nvSpPr>
        <p:spPr>
          <a:xfrm>
            <a:off x="6557943" y="2444728"/>
            <a:ext cx="216000" cy="36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2D4F8-5AC6-3743-91A4-1CE52C4A0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B9E9B-BB19-3D44-9030-44F9D4025C2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8232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2D5173-4C77-6549-B919-C3BBC4319B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3048000" cy="34290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FB199BF4-9758-CE45-B351-EE708835AB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44000" y="0"/>
            <a:ext cx="3048000" cy="34290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B2BCA01-7E25-C048-972B-8BDEABB8FE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3442252"/>
            <a:ext cx="3048000" cy="34290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AE2DDEA4-8829-3E49-B06A-7F8BF627AD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3442252"/>
            <a:ext cx="3048000" cy="34290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5268F6E4-138E-9341-99B2-51CFC26287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3442252"/>
            <a:ext cx="3048000" cy="34290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094541B1-4569-EE4B-87A6-847602EEBB0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1" y="3442252"/>
            <a:ext cx="3048000" cy="34290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38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Top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767C2C9-9AE9-5440-A41A-450FA9BB6D0C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>
            <a:lvl1pPr algn="ctr">
              <a:buNone/>
              <a:defRPr sz="2000"/>
            </a:lvl1pPr>
          </a:lstStyle>
          <a:p>
            <a:r>
              <a:rPr lang="en-GB" dirty="0"/>
              <a:t>Click the button to choose an image.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E8C2CD3-55D3-BF44-B914-532105E77B31}"/>
              </a:ext>
            </a:extLst>
          </p:cNvPr>
          <p:cNvSpPr txBox="1">
            <a:spLocks/>
          </p:cNvSpPr>
          <p:nvPr/>
        </p:nvSpPr>
        <p:spPr>
          <a:xfrm>
            <a:off x="828334" y="4524818"/>
            <a:ext cx="2422088" cy="66583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400" kern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</a:pPr>
            <a:r>
              <a:rPr lang="en-ZA" dirty="0">
                <a:solidFill>
                  <a:schemeClr val="bg1"/>
                </a:solidFill>
              </a:rPr>
              <a:t>Main Point 1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E08A6F-CC5E-1645-ACB3-7EB0E8B6A5BD}"/>
              </a:ext>
            </a:extLst>
          </p:cNvPr>
          <p:cNvSpPr txBox="1">
            <a:spLocks/>
          </p:cNvSpPr>
          <p:nvPr/>
        </p:nvSpPr>
        <p:spPr>
          <a:xfrm>
            <a:off x="899574" y="5275191"/>
            <a:ext cx="2279609" cy="1035959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ZA" b="0" i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Details about main point 1.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4FB7349-E7BD-6346-B5D7-B205A2375A92}"/>
              </a:ext>
            </a:extLst>
          </p:cNvPr>
          <p:cNvSpPr txBox="1">
            <a:spLocks/>
          </p:cNvSpPr>
          <p:nvPr/>
        </p:nvSpPr>
        <p:spPr>
          <a:xfrm>
            <a:off x="4888277" y="4524818"/>
            <a:ext cx="2422088" cy="66583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400" kern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</a:pPr>
            <a:r>
              <a:rPr lang="en-ZA" dirty="0">
                <a:solidFill>
                  <a:schemeClr val="bg1"/>
                </a:solidFill>
              </a:rPr>
              <a:t>Main Point 2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EEB916F-A84E-5A45-A583-903330C2B490}"/>
              </a:ext>
            </a:extLst>
          </p:cNvPr>
          <p:cNvSpPr txBox="1">
            <a:spLocks/>
          </p:cNvSpPr>
          <p:nvPr/>
        </p:nvSpPr>
        <p:spPr>
          <a:xfrm>
            <a:off x="4959517" y="5275191"/>
            <a:ext cx="2279609" cy="1035959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ZA" b="0" i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Details about main point 2.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C16E7304-DD97-D24B-A311-E19B9E4866CD}"/>
              </a:ext>
            </a:extLst>
          </p:cNvPr>
          <p:cNvSpPr txBox="1">
            <a:spLocks/>
          </p:cNvSpPr>
          <p:nvPr/>
        </p:nvSpPr>
        <p:spPr>
          <a:xfrm>
            <a:off x="8948220" y="4524818"/>
            <a:ext cx="2422088" cy="66583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400" kern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</a:pPr>
            <a:r>
              <a:rPr lang="en-ZA" dirty="0">
                <a:solidFill>
                  <a:schemeClr val="bg1"/>
                </a:solidFill>
              </a:rPr>
              <a:t>Main Point 3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D51ECB9-E307-E548-8B79-AF0535956C45}"/>
              </a:ext>
            </a:extLst>
          </p:cNvPr>
          <p:cNvSpPr txBox="1">
            <a:spLocks/>
          </p:cNvSpPr>
          <p:nvPr/>
        </p:nvSpPr>
        <p:spPr>
          <a:xfrm>
            <a:off x="9019460" y="5275191"/>
            <a:ext cx="2279609" cy="1035959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ZA" b="0" i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Details about main point 3.</a:t>
            </a:r>
          </a:p>
        </p:txBody>
      </p:sp>
    </p:spTree>
    <p:extLst>
      <p:ext uri="{BB962C8B-B14F-4D97-AF65-F5344CB8AC3E}">
        <p14:creationId xmlns:p14="http://schemas.microsoft.com/office/powerpoint/2010/main" val="3084722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6D464A3-D8B3-4412-8C60-C0D2AF368A4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836988" y="0"/>
            <a:ext cx="8355012" cy="68707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8415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8AE70EA-39D3-4E42-9FDD-DB46936435C2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2132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DE11D24-1C97-3B4A-9643-23EF5F7A3CFA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12192000" cy="3995738"/>
          </a:xfrm>
          <a:prstGeom prst="rect">
            <a:avLst/>
          </a:prstGeo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230995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8478341-F2C4-884B-AEA5-849EDAC543B5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722688" y="0"/>
            <a:ext cx="8469312" cy="4702175"/>
          </a:xfrm>
          <a:prstGeom prst="rect">
            <a:avLst/>
          </a:prstGeo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GB" dirty="0"/>
              <a:t>Click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3463295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5D5D6CF-DCCB-B841-B171-311DBBB1D4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6855" y="0"/>
            <a:ext cx="7907337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64BAD4A-7C60-B148-96C5-87129C9ED6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3680" y="3441700"/>
            <a:ext cx="7910512" cy="341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272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C26344-D291-BB42-9FFD-DB37412547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4050" y="2361067"/>
            <a:ext cx="3276600" cy="341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357FE136-89AC-9E4A-A51C-0CBE25506C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19023" y="2361067"/>
            <a:ext cx="3276600" cy="341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7952FE96-0FB3-1B4C-98FA-ADEC8D16EF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3996" y="2361067"/>
            <a:ext cx="3276600" cy="341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523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078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5217A94-716F-437A-A7D3-97C9D2CCFD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4050" y="2033837"/>
            <a:ext cx="3276600" cy="3025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91BD225-8DB3-46BD-9612-BD8A9189FA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7700" y="2022724"/>
            <a:ext cx="3276600" cy="3025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ZA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88269DE-A9A6-4B59-A731-A5CA467841A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5150" y="2022724"/>
            <a:ext cx="3290888" cy="3025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91461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Imag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198DFD-CC64-FE44-83BB-764E9FA136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7119257" cy="6858000"/>
          </a:xfrm>
          <a:prstGeom prst="parallelogram">
            <a:avLst>
              <a:gd name="adj" fmla="val 30408"/>
            </a:avLst>
          </a:prstGeom>
          <a:noFill/>
          <a:effectLst>
            <a:outerShdw blurRad="254000" dist="101600" algn="l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801888-6765-444C-9C94-1177B3E1CC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2463" y="6260258"/>
            <a:ext cx="86218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9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198DFD-CC64-FE44-83BB-764E9FA136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88769" y="0"/>
            <a:ext cx="7808026" cy="6858000"/>
          </a:xfrm>
          <a:prstGeom prst="parallelogram">
            <a:avLst>
              <a:gd name="adj" fmla="val 30408"/>
            </a:avLst>
          </a:prstGeom>
          <a:noFill/>
        </p:spPr>
        <p:txBody>
          <a:bodyPr/>
          <a:lstStyle>
            <a:lvl1pPr algn="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801888-6765-444C-9C94-1177B3E1CC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2463" y="6260258"/>
            <a:ext cx="86218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589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198DFD-CC64-FE44-83BB-764E9FA136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-1" y="0"/>
            <a:ext cx="6096001" cy="6858000"/>
          </a:xfrm>
          <a:prstGeom prst="rect">
            <a:avLst/>
          </a:prstGeom>
          <a:noFill/>
          <a:effectLst>
            <a:outerShdw blurRad="254000" dist="101600" algn="l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 algn="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801888-6765-444C-9C94-1177B3E1CC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2463" y="6260258"/>
            <a:ext cx="86218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615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 Imag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198DFD-CC64-FE44-83BB-764E9FA136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7119257" cy="6858000"/>
          </a:xfrm>
          <a:prstGeom prst="parallelogram">
            <a:avLst>
              <a:gd name="adj" fmla="val 30408"/>
            </a:avLst>
          </a:prstGeom>
          <a:noFill/>
          <a:effectLst>
            <a:outerShdw blurRad="254000" dist="101600" algn="l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801888-6765-444C-9C94-1177B3E1CC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2463" y="6260258"/>
            <a:ext cx="86218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095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8084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mage Top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767C2C9-9AE9-5440-A41A-450FA9BB6D0C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>
            <a:lvl1pPr algn="ctr">
              <a:buNone/>
              <a:defRPr sz="2000"/>
            </a:lvl1pPr>
          </a:lstStyle>
          <a:p>
            <a:r>
              <a:rPr lang="en-GB" dirty="0"/>
              <a:t>Click the button to choose an image.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E8C2CD3-55D3-BF44-B914-532105E77B31}"/>
              </a:ext>
            </a:extLst>
          </p:cNvPr>
          <p:cNvSpPr txBox="1">
            <a:spLocks/>
          </p:cNvSpPr>
          <p:nvPr/>
        </p:nvSpPr>
        <p:spPr>
          <a:xfrm>
            <a:off x="828334" y="4524818"/>
            <a:ext cx="2422088" cy="66583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400" kern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</a:pPr>
            <a:r>
              <a:rPr lang="en-ZA" dirty="0">
                <a:solidFill>
                  <a:schemeClr val="bg1"/>
                </a:solidFill>
              </a:rPr>
              <a:t>Main Point 1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E08A6F-CC5E-1645-ACB3-7EB0E8B6A5BD}"/>
              </a:ext>
            </a:extLst>
          </p:cNvPr>
          <p:cNvSpPr txBox="1">
            <a:spLocks/>
          </p:cNvSpPr>
          <p:nvPr/>
        </p:nvSpPr>
        <p:spPr>
          <a:xfrm>
            <a:off x="899574" y="5275191"/>
            <a:ext cx="2279609" cy="1035959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ZA" b="0" i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Details about main point 1.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4FB7349-E7BD-6346-B5D7-B205A2375A92}"/>
              </a:ext>
            </a:extLst>
          </p:cNvPr>
          <p:cNvSpPr txBox="1">
            <a:spLocks/>
          </p:cNvSpPr>
          <p:nvPr/>
        </p:nvSpPr>
        <p:spPr>
          <a:xfrm>
            <a:off x="4888277" y="4524818"/>
            <a:ext cx="2422088" cy="66583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400" kern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</a:pPr>
            <a:r>
              <a:rPr lang="en-ZA" dirty="0">
                <a:solidFill>
                  <a:schemeClr val="bg1"/>
                </a:solidFill>
              </a:rPr>
              <a:t>Main Point 2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EEB916F-A84E-5A45-A583-903330C2B490}"/>
              </a:ext>
            </a:extLst>
          </p:cNvPr>
          <p:cNvSpPr txBox="1">
            <a:spLocks/>
          </p:cNvSpPr>
          <p:nvPr/>
        </p:nvSpPr>
        <p:spPr>
          <a:xfrm>
            <a:off x="4959517" y="5275191"/>
            <a:ext cx="2279609" cy="1035959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ZA" b="0" i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Details about main point 2.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C16E7304-DD97-D24B-A311-E19B9E4866CD}"/>
              </a:ext>
            </a:extLst>
          </p:cNvPr>
          <p:cNvSpPr txBox="1">
            <a:spLocks/>
          </p:cNvSpPr>
          <p:nvPr/>
        </p:nvSpPr>
        <p:spPr>
          <a:xfrm>
            <a:off x="8948220" y="4524818"/>
            <a:ext cx="2422088" cy="66583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400" kern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</a:pPr>
            <a:r>
              <a:rPr lang="en-ZA" dirty="0">
                <a:solidFill>
                  <a:schemeClr val="bg1"/>
                </a:solidFill>
              </a:rPr>
              <a:t>Main Point 3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D51ECB9-E307-E548-8B79-AF0535956C45}"/>
              </a:ext>
            </a:extLst>
          </p:cNvPr>
          <p:cNvSpPr txBox="1">
            <a:spLocks/>
          </p:cNvSpPr>
          <p:nvPr/>
        </p:nvSpPr>
        <p:spPr>
          <a:xfrm>
            <a:off x="9019460" y="5275191"/>
            <a:ext cx="2279609" cy="1035959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ZA" b="0" i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Details about main point 3.</a:t>
            </a:r>
          </a:p>
        </p:txBody>
      </p:sp>
    </p:spTree>
    <p:extLst>
      <p:ext uri="{BB962C8B-B14F-4D97-AF65-F5344CB8AC3E}">
        <p14:creationId xmlns:p14="http://schemas.microsoft.com/office/powerpoint/2010/main" val="30657310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77E783-8B68-B541-BCA1-4D3EDB941F6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0237" y="1377950"/>
            <a:ext cx="10931525" cy="4710113"/>
          </a:xfrm>
          <a:prstGeom prst="rect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9296230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EC58BE02-770B-6F40-84E6-420BB4DC2F43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1762125" y="1258888"/>
            <a:ext cx="8667750" cy="4889500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media</a:t>
            </a:r>
          </a:p>
        </p:txBody>
      </p:sp>
    </p:spTree>
    <p:extLst>
      <p:ext uri="{BB962C8B-B14F-4D97-AF65-F5344CB8AC3E}">
        <p14:creationId xmlns:p14="http://schemas.microsoft.com/office/powerpoint/2010/main" val="728066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5D5D6CF-DCCB-B841-B171-311DBBB1D4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6855" y="0"/>
            <a:ext cx="7907337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64BAD4A-7C60-B148-96C5-87129C9ED6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3680" y="3441700"/>
            <a:ext cx="7910512" cy="341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3229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C26344-D291-BB42-9FFD-DB37412547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4050" y="2129485"/>
            <a:ext cx="3276600" cy="341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357FE136-89AC-9E4A-A51C-0CBE25506C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19023" y="2129485"/>
            <a:ext cx="3276600" cy="341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7952FE96-0FB3-1B4C-98FA-ADEC8D16EF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3996" y="2129485"/>
            <a:ext cx="3276600" cy="341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9565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198DFD-CC64-FE44-83BB-764E9FA136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-1" y="0"/>
            <a:ext cx="6096001" cy="6858000"/>
          </a:xfrm>
          <a:prstGeom prst="rect">
            <a:avLst/>
          </a:prstGeom>
          <a:noFill/>
          <a:effectLst>
            <a:outerShdw blurRad="254000" dist="101600" algn="l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 algn="r">
              <a:buNone/>
              <a:defRPr/>
            </a:lvl1pPr>
          </a:lstStyle>
          <a:p>
            <a:endParaRPr lang="en-GB" dirty="0"/>
          </a:p>
          <a:p>
            <a:r>
              <a:rPr lang="en-GB" dirty="0"/>
              <a:t>Click the </a:t>
            </a:r>
          </a:p>
          <a:p>
            <a:r>
              <a:rPr lang="en-GB" dirty="0"/>
              <a:t>button to </a:t>
            </a:r>
          </a:p>
          <a:p>
            <a:r>
              <a:rPr lang="en-GB" dirty="0"/>
              <a:t>select an </a:t>
            </a:r>
          </a:p>
          <a:p>
            <a:r>
              <a:rPr lang="en-GB" dirty="0"/>
              <a:t>image.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801888-6765-444C-9C94-1177B3E1CC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2463" y="6260258"/>
            <a:ext cx="86218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9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BG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303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Imag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198DFD-CC64-FE44-83BB-764E9FA136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7119257" cy="6858000"/>
          </a:xfrm>
          <a:prstGeom prst="parallelogram">
            <a:avLst>
              <a:gd name="adj" fmla="val 30408"/>
            </a:avLst>
          </a:prstGeom>
          <a:noFill/>
          <a:effectLst>
            <a:outerShdw blurRad="254000" dist="101600" algn="l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 algn="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the </a:t>
            </a:r>
          </a:p>
          <a:p>
            <a:r>
              <a:rPr lang="en-GB" dirty="0"/>
              <a:t>button to </a:t>
            </a:r>
          </a:p>
          <a:p>
            <a:r>
              <a:rPr lang="en-GB" dirty="0"/>
              <a:t>select an </a:t>
            </a:r>
          </a:p>
          <a:p>
            <a:r>
              <a:rPr lang="en-GB" dirty="0"/>
              <a:t>image.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801888-6765-444C-9C94-1177B3E1CC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2463" y="6260258"/>
            <a:ext cx="86218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73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BG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4424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Whi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8985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Photograph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77E783-8B68-B541-BCA1-4D3EDB941F6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0237" y="1377950"/>
            <a:ext cx="10931525" cy="4710113"/>
          </a:xfrm>
          <a:prstGeom prst="rect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8353407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EC58BE02-770B-6F40-84E6-420BB4DC2F43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1762125" y="1258888"/>
            <a:ext cx="8667750" cy="4889500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media</a:t>
            </a:r>
          </a:p>
        </p:txBody>
      </p:sp>
    </p:spTree>
    <p:extLst>
      <p:ext uri="{BB962C8B-B14F-4D97-AF65-F5344CB8AC3E}">
        <p14:creationId xmlns:p14="http://schemas.microsoft.com/office/powerpoint/2010/main" val="42430992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198DFD-CC64-FE44-83BB-764E9FA136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249680" y="0"/>
            <a:ext cx="5615940" cy="6858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buNone/>
              <a:defRPr/>
            </a:lvl1pPr>
          </a:lstStyle>
          <a:p>
            <a:endParaRPr lang="en-GB" dirty="0"/>
          </a:p>
          <a:p>
            <a:r>
              <a:rPr lang="en-GB" dirty="0"/>
              <a:t>Click the button</a:t>
            </a:r>
          </a:p>
        </p:txBody>
      </p:sp>
    </p:spTree>
    <p:extLst>
      <p:ext uri="{BB962C8B-B14F-4D97-AF65-F5344CB8AC3E}">
        <p14:creationId xmlns:p14="http://schemas.microsoft.com/office/powerpoint/2010/main" val="162104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2D5173-4C77-6549-B919-C3BBC4319B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30480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FB199BF4-9758-CE45-B351-EE708835AB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44000" y="0"/>
            <a:ext cx="30480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B2BCA01-7E25-C048-972B-8BDEABB8FE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3442252"/>
            <a:ext cx="30480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AE2DDEA4-8829-3E49-B06A-7F8BF627AD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3442252"/>
            <a:ext cx="30480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5268F6E4-138E-9341-99B2-51CFC26287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3442252"/>
            <a:ext cx="30480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094541B1-4569-EE4B-87A6-847602EEBB0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1" y="3442252"/>
            <a:ext cx="30480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9243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2D5173-4C77-6549-B919-C3BBC4319B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3048000" cy="34290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FB199BF4-9758-CE45-B351-EE708835AB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44000" y="0"/>
            <a:ext cx="3048000" cy="34290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B2BCA01-7E25-C048-972B-8BDEABB8FE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3442252"/>
            <a:ext cx="3048000" cy="34290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AE2DDEA4-8829-3E49-B06A-7F8BF627AD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3442252"/>
            <a:ext cx="3048000" cy="34290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5268F6E4-138E-9341-99B2-51CFC26287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3442252"/>
            <a:ext cx="3048000" cy="34290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094541B1-4569-EE4B-87A6-847602EEBB0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1" y="3442252"/>
            <a:ext cx="3048000" cy="34290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4881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767C2C9-9AE9-5440-A41A-450FA9BB6D0C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>
            <a:lvl1pPr algn="ctr">
              <a:buNone/>
              <a:defRPr sz="2000"/>
            </a:lvl1pPr>
          </a:lstStyle>
          <a:p>
            <a:r>
              <a:rPr lang="en-GB" dirty="0"/>
              <a:t>Click the button to choose an image.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E8C2CD3-55D3-BF44-B914-532105E77B31}"/>
              </a:ext>
            </a:extLst>
          </p:cNvPr>
          <p:cNvSpPr txBox="1">
            <a:spLocks/>
          </p:cNvSpPr>
          <p:nvPr userDrawn="1"/>
        </p:nvSpPr>
        <p:spPr>
          <a:xfrm>
            <a:off x="828334" y="4524818"/>
            <a:ext cx="2422088" cy="66583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400" kern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</a:pPr>
            <a:r>
              <a:rPr lang="en-ZA" dirty="0">
                <a:solidFill>
                  <a:schemeClr val="bg1"/>
                </a:solidFill>
              </a:rPr>
              <a:t>Main Point 1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E08A6F-CC5E-1645-ACB3-7EB0E8B6A5BD}"/>
              </a:ext>
            </a:extLst>
          </p:cNvPr>
          <p:cNvSpPr txBox="1">
            <a:spLocks/>
          </p:cNvSpPr>
          <p:nvPr userDrawn="1"/>
        </p:nvSpPr>
        <p:spPr>
          <a:xfrm>
            <a:off x="899574" y="5275191"/>
            <a:ext cx="2279609" cy="1035959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ZA" b="0" i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Details about main point 1.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4FB7349-E7BD-6346-B5D7-B205A2375A92}"/>
              </a:ext>
            </a:extLst>
          </p:cNvPr>
          <p:cNvSpPr txBox="1">
            <a:spLocks/>
          </p:cNvSpPr>
          <p:nvPr userDrawn="1"/>
        </p:nvSpPr>
        <p:spPr>
          <a:xfrm>
            <a:off x="4888277" y="4524818"/>
            <a:ext cx="2422088" cy="66583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400" kern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</a:pPr>
            <a:r>
              <a:rPr lang="en-ZA" dirty="0">
                <a:solidFill>
                  <a:schemeClr val="bg1"/>
                </a:solidFill>
              </a:rPr>
              <a:t>Main Point 2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EEB916F-A84E-5A45-A583-903330C2B490}"/>
              </a:ext>
            </a:extLst>
          </p:cNvPr>
          <p:cNvSpPr txBox="1">
            <a:spLocks/>
          </p:cNvSpPr>
          <p:nvPr userDrawn="1"/>
        </p:nvSpPr>
        <p:spPr>
          <a:xfrm>
            <a:off x="4959517" y="5275191"/>
            <a:ext cx="2279609" cy="1035959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ZA" b="0" i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Details about main point 2.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C16E7304-DD97-D24B-A311-E19B9E4866CD}"/>
              </a:ext>
            </a:extLst>
          </p:cNvPr>
          <p:cNvSpPr txBox="1">
            <a:spLocks/>
          </p:cNvSpPr>
          <p:nvPr userDrawn="1"/>
        </p:nvSpPr>
        <p:spPr>
          <a:xfrm>
            <a:off x="8948220" y="4524818"/>
            <a:ext cx="2422088" cy="66583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400" kern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</a:pPr>
            <a:r>
              <a:rPr lang="en-ZA" dirty="0">
                <a:solidFill>
                  <a:schemeClr val="bg1"/>
                </a:solidFill>
              </a:rPr>
              <a:t>Main Point 3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D51ECB9-E307-E548-8B79-AF0535956C45}"/>
              </a:ext>
            </a:extLst>
          </p:cNvPr>
          <p:cNvSpPr txBox="1">
            <a:spLocks/>
          </p:cNvSpPr>
          <p:nvPr userDrawn="1"/>
        </p:nvSpPr>
        <p:spPr>
          <a:xfrm>
            <a:off x="9019460" y="5275191"/>
            <a:ext cx="2279609" cy="1035959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ZA" b="0" i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Details about main point 3.</a:t>
            </a:r>
          </a:p>
        </p:txBody>
      </p:sp>
    </p:spTree>
    <p:extLst>
      <p:ext uri="{BB962C8B-B14F-4D97-AF65-F5344CB8AC3E}">
        <p14:creationId xmlns:p14="http://schemas.microsoft.com/office/powerpoint/2010/main" val="24558478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6D464A3-D8B3-4412-8C60-C0D2AF368A4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836988" y="0"/>
            <a:ext cx="8355012" cy="6870700"/>
          </a:xfrm>
          <a:prstGeom prst="rect">
            <a:avLst/>
          </a:prstGeom>
        </p:spPr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29775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Whi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7419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8AE70EA-39D3-4E42-9FDD-DB46936435C2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231964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DE11D24-1C97-3B4A-9643-23EF5F7A3CFA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12192000" cy="3995738"/>
          </a:xfrm>
          <a:prstGeom prst="rect">
            <a:avLst/>
          </a:prstGeo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921100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8478341-F2C4-884B-AEA5-849EDAC543B5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722688" y="0"/>
            <a:ext cx="8469312" cy="4702175"/>
          </a:xfrm>
          <a:prstGeom prst="rect">
            <a:avLst/>
          </a:prstGeo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GB" dirty="0"/>
              <a:t>Click to insert an image</a:t>
            </a:r>
          </a:p>
        </p:txBody>
      </p:sp>
    </p:spTree>
    <p:extLst>
      <p:ext uri="{BB962C8B-B14F-4D97-AF65-F5344CB8AC3E}">
        <p14:creationId xmlns:p14="http://schemas.microsoft.com/office/powerpoint/2010/main" val="12051366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5D5D6CF-DCCB-B841-B171-311DBBB1D4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6855" y="0"/>
            <a:ext cx="7907337" cy="3429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64BAD4A-7C60-B148-96C5-87129C9ED6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63680" y="3441700"/>
            <a:ext cx="7910512" cy="34163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308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C26344-D291-BB42-9FFD-DB37412547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4050" y="2361067"/>
            <a:ext cx="3276600" cy="34163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357FE136-89AC-9E4A-A51C-0CBE25506C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19023" y="2361067"/>
            <a:ext cx="3276600" cy="34163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7952FE96-0FB3-1B4C-98FA-ADEC8D16EF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3996" y="2361067"/>
            <a:ext cx="3276600" cy="34163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8053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198DFD-CC64-FE44-83BB-764E9FA136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49680" y="0"/>
            <a:ext cx="5615940" cy="6858000"/>
          </a:xfrm>
          <a:prstGeom prst="parallelogram">
            <a:avLst>
              <a:gd name="adj" fmla="val 30408"/>
            </a:avLst>
          </a:pr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0C6F394-CBBD-9A45-BD25-CAD22F5BA6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94718" y="761998"/>
            <a:ext cx="4675044" cy="1674710"/>
          </a:xfrm>
          <a:prstGeom prst="rect">
            <a:avLst/>
          </a:prstGeom>
          <a:noFill/>
        </p:spPr>
        <p:txBody>
          <a:bodyPr wrap="square" tIns="36000" bIns="36000" rtlCol="0" anchor="b" anchorCtr="0">
            <a:normAutofit lnSpcReduction="10000"/>
          </a:bodyPr>
          <a:lstStyle>
            <a:lvl1pPr algn="l">
              <a:buNone/>
              <a:defRPr lang="en-GB" sz="5400" spc="100" dirty="0">
                <a:latin typeface="Bebas Neue" panose="020B0606020202050201" pitchFamily="34" charset="7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lvl="0"/>
            <a:r>
              <a:rPr lang="en-GB" dirty="0"/>
              <a:t>The Main title for the day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67A2C9-49CF-4171-BE3E-8751CA757303}"/>
              </a:ext>
            </a:extLst>
          </p:cNvPr>
          <p:cNvSpPr txBox="1"/>
          <p:nvPr/>
        </p:nvSpPr>
        <p:spPr>
          <a:xfrm>
            <a:off x="6453669" y="2683436"/>
            <a:ext cx="2806709" cy="238732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Short subtitle with some info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7E6016-5236-416C-926B-2E5049C97F3C}"/>
              </a:ext>
            </a:extLst>
          </p:cNvPr>
          <p:cNvSpPr/>
          <p:nvPr/>
        </p:nvSpPr>
        <p:spPr>
          <a:xfrm>
            <a:off x="6557943" y="2444728"/>
            <a:ext cx="216000" cy="36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450417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29944-AEA7-7144-AF31-6ED74085F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EE927-2B8B-FA40-9B0B-CCA1A861EB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E4212-8E43-4C42-AA4E-C293346A4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9C9F8-E193-8847-8A21-EB5DAE5E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0"/>
            <a:ext cx="609599" cy="537874"/>
          </a:xfrm>
          <a:prstGeom prst="rect">
            <a:avLst/>
          </a:prstGeom>
        </p:spPr>
        <p:txBody>
          <a:bodyPr/>
          <a:lstStyle>
            <a:lvl1pPr algn="ctr">
              <a:defRPr sz="2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algn="ctr"/>
            <a:fld id="{6AA04A4D-33BF-734F-9F30-C0D0CFC4155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3569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72206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5217A94-716F-437A-A7D3-97C9D2CCFD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4050" y="2033837"/>
            <a:ext cx="3276600" cy="302577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91BD225-8DB3-46BD-9612-BD8A9189FA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7700" y="2022724"/>
            <a:ext cx="3276600" cy="3025775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88269DE-A9A6-4B59-A731-A5CA467841A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5150" y="2022724"/>
            <a:ext cx="3290888" cy="3025775"/>
          </a:xfrm>
          <a:prstGeom prst="rect">
            <a:avLst/>
          </a:prstGeom>
        </p:spPr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913694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198DFD-CC64-FE44-83BB-764E9FA136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88769" y="0"/>
            <a:ext cx="7808026" cy="6858000"/>
          </a:xfrm>
          <a:prstGeom prst="parallelogram">
            <a:avLst>
              <a:gd name="adj" fmla="val 30408"/>
            </a:avLst>
          </a:prstGeom>
          <a:noFill/>
        </p:spPr>
        <p:txBody>
          <a:bodyPr/>
          <a:lstStyle>
            <a:lvl1pPr algn="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801888-6765-444C-9C94-1177B3E1CC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2463" y="6260258"/>
            <a:ext cx="86218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24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198DFD-CC64-FE44-83BB-764E9FA136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-1" y="0"/>
            <a:ext cx="6096001" cy="6858000"/>
          </a:xfrm>
          <a:prstGeom prst="rect">
            <a:avLst/>
          </a:prstGeom>
          <a:noFill/>
          <a:effectLst>
            <a:outerShdw blurRad="254000" dist="101600" algn="l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 algn="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801888-6765-444C-9C94-1177B3E1CC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2463" y="6260258"/>
            <a:ext cx="86218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411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 Imag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198DFD-CC64-FE44-83BB-764E9FA136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7119257" cy="6858000"/>
          </a:xfrm>
          <a:prstGeom prst="parallelogram">
            <a:avLst>
              <a:gd name="adj" fmla="val 30408"/>
            </a:avLst>
          </a:prstGeom>
          <a:noFill/>
          <a:effectLst>
            <a:outerShdw blurRad="254000" dist="101600" algn="l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 algn="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  <a:p>
            <a:r>
              <a:rPr lang="en-GB" dirty="0"/>
              <a:t>Click the </a:t>
            </a:r>
          </a:p>
          <a:p>
            <a:r>
              <a:rPr lang="en-GB" dirty="0"/>
              <a:t>button to </a:t>
            </a:r>
          </a:p>
          <a:p>
            <a:r>
              <a:rPr lang="en-GB" dirty="0"/>
              <a:t>select an </a:t>
            </a:r>
          </a:p>
          <a:p>
            <a:r>
              <a:rPr lang="en-GB" dirty="0"/>
              <a:t>image.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801888-6765-444C-9C94-1177B3E1CC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2463" y="6260258"/>
            <a:ext cx="86218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117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DE11D24-1C97-3B4A-9643-23EF5F7A3CFA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12192000" cy="3995738"/>
          </a:xfrm>
          <a:prstGeom prst="rect">
            <a:avLst/>
          </a:prstGeo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8139354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8AE70EA-39D3-4E42-9FDD-DB46936435C2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066997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0892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Top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767C2C9-9AE9-5440-A41A-450FA9BB6D0C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>
            <a:lvl1pPr algn="ctr">
              <a:buNone/>
              <a:defRPr sz="2000"/>
            </a:lvl1pPr>
          </a:lstStyle>
          <a:p>
            <a:r>
              <a:rPr lang="en-GB" dirty="0"/>
              <a:t>Click the button to choose an image.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E8C2CD3-55D3-BF44-B914-532105E77B31}"/>
              </a:ext>
            </a:extLst>
          </p:cNvPr>
          <p:cNvSpPr txBox="1">
            <a:spLocks/>
          </p:cNvSpPr>
          <p:nvPr userDrawn="1"/>
        </p:nvSpPr>
        <p:spPr>
          <a:xfrm>
            <a:off x="828334" y="4524818"/>
            <a:ext cx="2422088" cy="66583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400" kern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</a:pPr>
            <a:r>
              <a:rPr lang="en-ZA" dirty="0">
                <a:solidFill>
                  <a:schemeClr val="bg1"/>
                </a:solidFill>
              </a:rPr>
              <a:t>Main Point 1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E08A6F-CC5E-1645-ACB3-7EB0E8B6A5BD}"/>
              </a:ext>
            </a:extLst>
          </p:cNvPr>
          <p:cNvSpPr txBox="1">
            <a:spLocks/>
          </p:cNvSpPr>
          <p:nvPr userDrawn="1"/>
        </p:nvSpPr>
        <p:spPr>
          <a:xfrm>
            <a:off x="899574" y="5275191"/>
            <a:ext cx="2279609" cy="1035959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ZA" b="0" i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Details about main point 1.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4FB7349-E7BD-6346-B5D7-B205A2375A92}"/>
              </a:ext>
            </a:extLst>
          </p:cNvPr>
          <p:cNvSpPr txBox="1">
            <a:spLocks/>
          </p:cNvSpPr>
          <p:nvPr userDrawn="1"/>
        </p:nvSpPr>
        <p:spPr>
          <a:xfrm>
            <a:off x="4888277" y="4524818"/>
            <a:ext cx="2422088" cy="66583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400" kern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</a:pPr>
            <a:r>
              <a:rPr lang="en-ZA" dirty="0">
                <a:solidFill>
                  <a:schemeClr val="bg1"/>
                </a:solidFill>
              </a:rPr>
              <a:t>Main Point 2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EEB916F-A84E-5A45-A583-903330C2B490}"/>
              </a:ext>
            </a:extLst>
          </p:cNvPr>
          <p:cNvSpPr txBox="1">
            <a:spLocks/>
          </p:cNvSpPr>
          <p:nvPr userDrawn="1"/>
        </p:nvSpPr>
        <p:spPr>
          <a:xfrm>
            <a:off x="4959517" y="5275191"/>
            <a:ext cx="2279609" cy="1035959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ZA" b="0" i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Details about main point 2.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C16E7304-DD97-D24B-A311-E19B9E4866CD}"/>
              </a:ext>
            </a:extLst>
          </p:cNvPr>
          <p:cNvSpPr txBox="1">
            <a:spLocks/>
          </p:cNvSpPr>
          <p:nvPr userDrawn="1"/>
        </p:nvSpPr>
        <p:spPr>
          <a:xfrm>
            <a:off x="8948220" y="4524818"/>
            <a:ext cx="2422088" cy="66583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400" kern="12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</a:pPr>
            <a:r>
              <a:rPr lang="en-ZA" dirty="0">
                <a:solidFill>
                  <a:schemeClr val="bg1"/>
                </a:solidFill>
              </a:rPr>
              <a:t>Main Point 3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D51ECB9-E307-E548-8B79-AF0535956C45}"/>
              </a:ext>
            </a:extLst>
          </p:cNvPr>
          <p:cNvSpPr txBox="1">
            <a:spLocks/>
          </p:cNvSpPr>
          <p:nvPr userDrawn="1"/>
        </p:nvSpPr>
        <p:spPr>
          <a:xfrm>
            <a:off x="9019460" y="5275191"/>
            <a:ext cx="2279609" cy="1035959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600" kern="1200" spc="4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ZA" b="0" i="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Details about main point 3.</a:t>
            </a:r>
          </a:p>
        </p:txBody>
      </p:sp>
    </p:spTree>
    <p:extLst>
      <p:ext uri="{BB962C8B-B14F-4D97-AF65-F5344CB8AC3E}">
        <p14:creationId xmlns:p14="http://schemas.microsoft.com/office/powerpoint/2010/main" val="24578561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77E783-8B68-B541-BCA1-4D3EDB941F6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0237" y="1377950"/>
            <a:ext cx="10931525" cy="4710113"/>
          </a:xfrm>
          <a:prstGeom prst="rect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7540860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EC58BE02-770B-6F40-84E6-420BB4DC2F43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1762125" y="1258888"/>
            <a:ext cx="8667750" cy="4889500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media</a:t>
            </a:r>
          </a:p>
        </p:txBody>
      </p:sp>
    </p:spTree>
    <p:extLst>
      <p:ext uri="{BB962C8B-B14F-4D97-AF65-F5344CB8AC3E}">
        <p14:creationId xmlns:p14="http://schemas.microsoft.com/office/powerpoint/2010/main" val="22421923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ight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6D464A3-D8B3-4412-8C60-C0D2AF368A47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836988" y="0"/>
            <a:ext cx="8355012" cy="6870700"/>
          </a:xfrm>
          <a:prstGeom prst="rect">
            <a:avLst/>
          </a:prstGeom>
        </p:spPr>
        <p:txBody>
          <a:bodyPr/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514194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C26344-D291-BB42-9FFD-DB37412547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4050" y="2129485"/>
            <a:ext cx="3276600" cy="341630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357FE136-89AC-9E4A-A51C-0CBE25506C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19023" y="2129485"/>
            <a:ext cx="3276600" cy="34163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7952FE96-0FB3-1B4C-98FA-ADEC8D16EF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3996" y="2129485"/>
            <a:ext cx="3276600" cy="34163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8042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8D717-1854-4CE3-A28E-B0A1C498CD3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6956" y="-147270"/>
            <a:ext cx="2156792" cy="135071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553200"/>
            <a:ext cx="121920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350" dirty="0"/>
              <a:t>www.belgiumcampus.ac.za</a:t>
            </a:r>
            <a:endParaRPr lang="en-GB" sz="135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1582400" y="6248400"/>
            <a:ext cx="612000" cy="6120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Isosceles Triangle 9"/>
          <p:cNvSpPr/>
          <p:nvPr userDrawn="1"/>
        </p:nvSpPr>
        <p:spPr>
          <a:xfrm>
            <a:off x="6102628" y="6248400"/>
            <a:ext cx="5361241" cy="291548"/>
          </a:xfrm>
          <a:prstGeom prst="triangle">
            <a:avLst>
              <a:gd name="adj" fmla="val 100000"/>
            </a:avLst>
          </a:prstGeom>
          <a:solidFill>
            <a:srgbClr val="FF0F21"/>
          </a:solidFill>
          <a:ln>
            <a:solidFill>
              <a:srgbClr val="FF0F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1" name="Rectangle 10"/>
          <p:cNvSpPr/>
          <p:nvPr userDrawn="1"/>
        </p:nvSpPr>
        <p:spPr>
          <a:xfrm>
            <a:off x="11463868" y="6248400"/>
            <a:ext cx="118533" cy="612000"/>
          </a:xfrm>
          <a:prstGeom prst="rect">
            <a:avLst/>
          </a:prstGeom>
          <a:solidFill>
            <a:srgbClr val="FFE936"/>
          </a:solidFill>
          <a:ln>
            <a:solidFill>
              <a:srgbClr val="FFE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1673052" y="6368239"/>
            <a:ext cx="430696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08D717-1854-4CE3-A28E-B0A1C498CD30}" type="slidenum">
              <a:rPr lang="en-GB" sz="900" smtClean="0">
                <a:solidFill>
                  <a:schemeClr val="bg1"/>
                </a:solidFill>
              </a:rPr>
              <a:pPr/>
              <a:t>‹#›</a:t>
            </a:fld>
            <a:endParaRPr lang="en-GB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505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Photograph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77E783-8B68-B541-BCA1-4D3EDB941F6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0237" y="1377950"/>
            <a:ext cx="10931525" cy="4710113"/>
          </a:xfrm>
          <a:prstGeom prst="rect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534158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EC58BE02-770B-6F40-84E6-420BB4DC2F43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1762125" y="1258888"/>
            <a:ext cx="8667750" cy="4889500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media</a:t>
            </a:r>
          </a:p>
        </p:txBody>
      </p:sp>
    </p:spTree>
    <p:extLst>
      <p:ext uri="{BB962C8B-B14F-4D97-AF65-F5344CB8AC3E}">
        <p14:creationId xmlns:p14="http://schemas.microsoft.com/office/powerpoint/2010/main" val="3209757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198DFD-CC64-FE44-83BB-764E9FA136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249680" y="0"/>
            <a:ext cx="5615940" cy="6858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1367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02D5173-4C77-6549-B919-C3BBC4319B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30480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FB199BF4-9758-CE45-B351-EE708835AB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44000" y="0"/>
            <a:ext cx="30480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8B2BCA01-7E25-C048-972B-8BDEABB8FE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3442252"/>
            <a:ext cx="30480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AE2DDEA4-8829-3E49-B06A-7F8BF627AD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3442252"/>
            <a:ext cx="30480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5268F6E4-138E-9341-99B2-51CFC26287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3442252"/>
            <a:ext cx="30480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094541B1-4569-EE4B-87A6-847602EEBB0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1" y="3442252"/>
            <a:ext cx="30480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181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57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59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87DC25-4E84-004F-AD65-CCB346BDC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4537" y="211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 b="0" i="0">
                <a:solidFill>
                  <a:schemeClr val="tx1"/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fld id="{6FCB9E9B-BB19-3D44-9030-44F9D4025C2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515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41" r:id="rId2"/>
    <p:sldLayoutId id="2147483742" r:id="rId3"/>
    <p:sldLayoutId id="2147483746" r:id="rId4"/>
    <p:sldLayoutId id="2147483673" r:id="rId5"/>
    <p:sldLayoutId id="2147483744" r:id="rId6"/>
    <p:sldLayoutId id="2147483745" r:id="rId7"/>
    <p:sldLayoutId id="2147483675" r:id="rId8"/>
    <p:sldLayoutId id="2147483835" r:id="rId9"/>
    <p:sldLayoutId id="2147483836" r:id="rId10"/>
    <p:sldLayoutId id="2147483697" r:id="rId11"/>
    <p:sldLayoutId id="2147483737" r:id="rId12"/>
    <p:sldLayoutId id="2147483738" r:id="rId13"/>
    <p:sldLayoutId id="2147483739" r:id="rId14"/>
    <p:sldLayoutId id="2147483740" r:id="rId15"/>
    <p:sldLayoutId id="2147483743" r:id="rId16"/>
    <p:sldLayoutId id="2147483747" r:id="rId17"/>
    <p:sldLayoutId id="2147483834" r:id="rId18"/>
    <p:sldLayoutId id="2147483837" r:id="rId19"/>
    <p:sldLayoutId id="2147483752" r:id="rId20"/>
    <p:sldLayoutId id="2147483753" r:id="rId21"/>
    <p:sldLayoutId id="2147483754" r:id="rId22"/>
    <p:sldLayoutId id="2147483757" r:id="rId23"/>
    <p:sldLayoutId id="2147483758" r:id="rId24"/>
    <p:sldLayoutId id="2147483759" r:id="rId25"/>
    <p:sldLayoutId id="2147483760" r:id="rId26"/>
    <p:sldLayoutId id="2147483762" r:id="rId27"/>
    <p:sldLayoutId id="2147483763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-side Corner of Rectangle 1">
            <a:extLst>
              <a:ext uri="{FF2B5EF4-FFF2-40B4-BE49-F238E27FC236}">
                <a16:creationId xmlns:a16="http://schemas.microsoft.com/office/drawing/2014/main" id="{4DAB1C16-81CA-0647-8DE6-F2B658BDD12B}"/>
              </a:ext>
            </a:extLst>
          </p:cNvPr>
          <p:cNvSpPr/>
          <p:nvPr userDrawn="1"/>
        </p:nvSpPr>
        <p:spPr>
          <a:xfrm rot="16200000">
            <a:off x="11745073" y="119406"/>
            <a:ext cx="482930" cy="427512"/>
          </a:xfrm>
          <a:prstGeom prst="round2Same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3"/>
              </a:solidFill>
              <a:latin typeface="Source Sans Pro ExtraLight" panose="020B0303030403020204" pitchFamily="34" charset="0"/>
              <a:ea typeface="Source Sans Pro ExtraLight" panose="020B0303030403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BD0A43-62EF-4E40-AB73-B1FF5B0B872B}"/>
              </a:ext>
            </a:extLst>
          </p:cNvPr>
          <p:cNvSpPr/>
          <p:nvPr userDrawn="1"/>
        </p:nvSpPr>
        <p:spPr>
          <a:xfrm>
            <a:off x="11685408" y="91697"/>
            <a:ext cx="427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93004A23-CC94-0842-9C9F-A9D8C4725A2D}" type="slidenum">
              <a:rPr lang="en-GB" smtClean="0">
                <a:solidFill>
                  <a:schemeClr val="accent3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‹#›</a:t>
            </a:fld>
            <a:endParaRPr lang="en-GB" dirty="0">
              <a:solidFill>
                <a:schemeClr val="accent3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472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  <p:sldLayoutId id="2147483856" r:id="rId18"/>
    <p:sldLayoutId id="2147483857" r:id="rId19"/>
    <p:sldLayoutId id="2147483858" r:id="rId20"/>
    <p:sldLayoutId id="2147483859" r:id="rId21"/>
    <p:sldLayoutId id="2147483861" r:id="rId22"/>
    <p:sldLayoutId id="2147483862" r:id="rId23"/>
    <p:sldLayoutId id="2147483863" r:id="rId24"/>
    <p:sldLayoutId id="2147483864" r:id="rId25"/>
    <p:sldLayoutId id="2147483865" r:id="rId26"/>
    <p:sldLayoutId id="2147483866" r:id="rId27"/>
    <p:sldLayoutId id="2147483867" r:id="rId28"/>
    <p:sldLayoutId id="2147483868" r:id="rId29"/>
    <p:sldLayoutId id="2147483870" r:id="rId30"/>
    <p:sldLayoutId id="2147483873" r:id="rId3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icture containing bed, sitting, dark, view&#10;&#10;Description automatically generated">
            <a:extLst>
              <a:ext uri="{FF2B5EF4-FFF2-40B4-BE49-F238E27FC236}">
                <a16:creationId xmlns:a16="http://schemas.microsoft.com/office/drawing/2014/main" id="{C19E2780-DDA1-4FA1-A77D-C723CDA4B1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5" name="Parallelogram 24" descr="Shanghai skyline">
            <a:extLst>
              <a:ext uri="{FF2B5EF4-FFF2-40B4-BE49-F238E27FC236}">
                <a16:creationId xmlns:a16="http://schemas.microsoft.com/office/drawing/2014/main" id="{12365555-E4E3-4CA4-BEFA-EB7D42742866}"/>
              </a:ext>
            </a:extLst>
          </p:cNvPr>
          <p:cNvSpPr/>
          <p:nvPr/>
        </p:nvSpPr>
        <p:spPr>
          <a:xfrm>
            <a:off x="-537119" y="0"/>
            <a:ext cx="6652842" cy="5512904"/>
          </a:xfrm>
          <a:prstGeom prst="parallelogram">
            <a:avLst>
              <a:gd name="adj" fmla="val 30226"/>
            </a:avLst>
          </a:prstGeom>
          <a:gradFill>
            <a:gsLst>
              <a:gs pos="0">
                <a:schemeClr val="tx1"/>
              </a:gs>
              <a:gs pos="79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5E8053A-B927-4A30-9F9D-64A894D9A1EC}"/>
              </a:ext>
            </a:extLst>
          </p:cNvPr>
          <p:cNvSpPr/>
          <p:nvPr/>
        </p:nvSpPr>
        <p:spPr>
          <a:xfrm>
            <a:off x="-30480" y="0"/>
            <a:ext cx="2992930" cy="6858000"/>
          </a:xfrm>
          <a:custGeom>
            <a:avLst/>
            <a:gdLst>
              <a:gd name="connsiteX0" fmla="*/ 0 w 2992930"/>
              <a:gd name="connsiteY0" fmla="*/ 0 h 6858000"/>
              <a:gd name="connsiteX1" fmla="*/ 2992930 w 2992930"/>
              <a:gd name="connsiteY1" fmla="*/ 0 h 6858000"/>
              <a:gd name="connsiteX2" fmla="*/ 1289840 w 2992930"/>
              <a:gd name="connsiteY2" fmla="*/ 6858000 h 6858000"/>
              <a:gd name="connsiteX3" fmla="*/ 0 w 2992930"/>
              <a:gd name="connsiteY3" fmla="*/ 6858000 h 6858000"/>
              <a:gd name="connsiteX4" fmla="*/ 0 w 299293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2930" h="6858000">
                <a:moveTo>
                  <a:pt x="0" y="0"/>
                </a:moveTo>
                <a:lnTo>
                  <a:pt x="2992930" y="0"/>
                </a:lnTo>
                <a:lnTo>
                  <a:pt x="1289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90500" dist="190500" algn="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94D1FC7B-6A5C-4201-ADF2-86BA1120DF8F}"/>
              </a:ext>
            </a:extLst>
          </p:cNvPr>
          <p:cNvSpPr/>
          <p:nvPr/>
        </p:nvSpPr>
        <p:spPr>
          <a:xfrm>
            <a:off x="10403144" y="1"/>
            <a:ext cx="1788856" cy="6858000"/>
          </a:xfrm>
          <a:custGeom>
            <a:avLst/>
            <a:gdLst>
              <a:gd name="connsiteX0" fmla="*/ 1703090 w 1788856"/>
              <a:gd name="connsiteY0" fmla="*/ 0 h 6858000"/>
              <a:gd name="connsiteX1" fmla="*/ 1788856 w 1788856"/>
              <a:gd name="connsiteY1" fmla="*/ 0 h 6858000"/>
              <a:gd name="connsiteX2" fmla="*/ 1788856 w 1788856"/>
              <a:gd name="connsiteY2" fmla="*/ 6858000 h 6858000"/>
              <a:gd name="connsiteX3" fmla="*/ 0 w 1788856"/>
              <a:gd name="connsiteY3" fmla="*/ 6858000 h 6858000"/>
              <a:gd name="connsiteX4" fmla="*/ 1703090 w 1788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856" h="6858000">
                <a:moveTo>
                  <a:pt x="1703090" y="0"/>
                </a:moveTo>
                <a:lnTo>
                  <a:pt x="1788856" y="0"/>
                </a:lnTo>
                <a:lnTo>
                  <a:pt x="1788856" y="6858000"/>
                </a:lnTo>
                <a:lnTo>
                  <a:pt x="0" y="6858000"/>
                </a:lnTo>
                <a:lnTo>
                  <a:pt x="17030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5594C7-6940-4B37-BCDA-16C38152355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7044" y="6218693"/>
            <a:ext cx="862185" cy="540000"/>
          </a:xfrm>
          <a:prstGeom prst="rect">
            <a:avLst/>
          </a:prstGeom>
        </p:spPr>
      </p:pic>
      <p:sp>
        <p:nvSpPr>
          <p:cNvPr id="52" name="Parallelogram 51" descr="Shanghai skyline">
            <a:extLst>
              <a:ext uri="{FF2B5EF4-FFF2-40B4-BE49-F238E27FC236}">
                <a16:creationId xmlns:a16="http://schemas.microsoft.com/office/drawing/2014/main" id="{9B5724F0-DE42-4B85-AD71-626A53664ECE}"/>
              </a:ext>
            </a:extLst>
          </p:cNvPr>
          <p:cNvSpPr/>
          <p:nvPr/>
        </p:nvSpPr>
        <p:spPr>
          <a:xfrm>
            <a:off x="6509649" y="-1"/>
            <a:ext cx="5682351" cy="6858000"/>
          </a:xfrm>
          <a:prstGeom prst="parallelogram">
            <a:avLst>
              <a:gd name="adj" fmla="val 3032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54000" dist="177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5084D3-5944-4B81-A62B-DF235F6D831E}"/>
              </a:ext>
            </a:extLst>
          </p:cNvPr>
          <p:cNvSpPr txBox="1"/>
          <p:nvPr/>
        </p:nvSpPr>
        <p:spPr>
          <a:xfrm>
            <a:off x="5166521" y="1795022"/>
            <a:ext cx="4660768" cy="2883658"/>
          </a:xfrm>
          <a:prstGeom prst="rect">
            <a:avLst/>
          </a:prstGeom>
          <a:noFill/>
        </p:spPr>
        <p:txBody>
          <a:bodyPr wrap="square" tIns="36000" bIns="36000" rtlCol="0" anchor="t" anchorCtr="0">
            <a:noAutofit/>
          </a:bodyPr>
          <a:lstStyle/>
          <a:p>
            <a:r>
              <a:rPr lang="en-ZA" sz="6000" dirty="0">
                <a:solidFill>
                  <a:schemeClr val="bg1"/>
                </a:solidFill>
              </a:rPr>
              <a:t>Introduction to </a:t>
            </a:r>
            <a:r>
              <a:rPr lang="en-ZA" sz="6000" dirty="0">
                <a:solidFill>
                  <a:srgbClr val="FFFF00"/>
                </a:solidFill>
              </a:rPr>
              <a:t>JavaScript</a:t>
            </a:r>
            <a:endParaRPr lang="en-GB" sz="6000" dirty="0">
              <a:solidFill>
                <a:schemeClr val="bg1"/>
              </a:solidFill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2C55953-C83E-4EA7-A691-C54358001C48}"/>
              </a:ext>
            </a:extLst>
          </p:cNvPr>
          <p:cNvSpPr/>
          <p:nvPr/>
        </p:nvSpPr>
        <p:spPr>
          <a:xfrm>
            <a:off x="-30480" y="-1"/>
            <a:ext cx="496894" cy="2000892"/>
          </a:xfrm>
          <a:custGeom>
            <a:avLst/>
            <a:gdLst>
              <a:gd name="connsiteX0" fmla="*/ 0 w 496894"/>
              <a:gd name="connsiteY0" fmla="*/ 0 h 2000892"/>
              <a:gd name="connsiteX1" fmla="*/ 496894 w 496894"/>
              <a:gd name="connsiteY1" fmla="*/ 0 h 2000892"/>
              <a:gd name="connsiteX2" fmla="*/ 0 w 496894"/>
              <a:gd name="connsiteY2" fmla="*/ 2000892 h 2000892"/>
              <a:gd name="connsiteX3" fmla="*/ 0 w 496894"/>
              <a:gd name="connsiteY3" fmla="*/ 0 h 200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894" h="2000892">
                <a:moveTo>
                  <a:pt x="0" y="0"/>
                </a:moveTo>
                <a:lnTo>
                  <a:pt x="496894" y="0"/>
                </a:lnTo>
                <a:lnTo>
                  <a:pt x="0" y="20008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54000" dist="508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3F6F47-584D-F645-9979-E2FAB8EFF0A8}"/>
              </a:ext>
            </a:extLst>
          </p:cNvPr>
          <p:cNvSpPr txBox="1">
            <a:spLocks/>
          </p:cNvSpPr>
          <p:nvPr/>
        </p:nvSpPr>
        <p:spPr>
          <a:xfrm>
            <a:off x="5181507" y="1097280"/>
            <a:ext cx="4218103" cy="903611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bg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</a:rPr>
              <a:t>Web Programming 2x1</a:t>
            </a:r>
            <a:endParaRPr lang="en-Z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78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47">
            <a:extLst>
              <a:ext uri="{FF2B5EF4-FFF2-40B4-BE49-F238E27FC236}">
                <a16:creationId xmlns:a16="http://schemas.microsoft.com/office/drawing/2014/main" id="{3D50839F-9662-074C-B119-94DD99C1D32F}"/>
              </a:ext>
            </a:extLst>
          </p:cNvPr>
          <p:cNvSpPr/>
          <p:nvPr/>
        </p:nvSpPr>
        <p:spPr>
          <a:xfrm rot="10800000">
            <a:off x="-42053" y="1"/>
            <a:ext cx="338751" cy="6858000"/>
          </a:xfrm>
          <a:custGeom>
            <a:avLst/>
            <a:gdLst>
              <a:gd name="connsiteX0" fmla="*/ 1703090 w 1788856"/>
              <a:gd name="connsiteY0" fmla="*/ 0 h 6858000"/>
              <a:gd name="connsiteX1" fmla="*/ 1788856 w 1788856"/>
              <a:gd name="connsiteY1" fmla="*/ 0 h 6858000"/>
              <a:gd name="connsiteX2" fmla="*/ 1788856 w 1788856"/>
              <a:gd name="connsiteY2" fmla="*/ 6858000 h 6858000"/>
              <a:gd name="connsiteX3" fmla="*/ 0 w 1788856"/>
              <a:gd name="connsiteY3" fmla="*/ 6858000 h 6858000"/>
              <a:gd name="connsiteX4" fmla="*/ 1703090 w 1788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856" h="6858000">
                <a:moveTo>
                  <a:pt x="1703090" y="0"/>
                </a:moveTo>
                <a:lnTo>
                  <a:pt x="1788856" y="0"/>
                </a:lnTo>
                <a:lnTo>
                  <a:pt x="1788856" y="6858000"/>
                </a:lnTo>
                <a:lnTo>
                  <a:pt x="0" y="6858000"/>
                </a:lnTo>
                <a:lnTo>
                  <a:pt x="17030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sp>
        <p:nvSpPr>
          <p:cNvPr id="11" name="Freeform: Shape 47">
            <a:extLst>
              <a:ext uri="{FF2B5EF4-FFF2-40B4-BE49-F238E27FC236}">
                <a16:creationId xmlns:a16="http://schemas.microsoft.com/office/drawing/2014/main" id="{6FE7728F-892D-3642-B413-064647DD869D}"/>
              </a:ext>
            </a:extLst>
          </p:cNvPr>
          <p:cNvSpPr/>
          <p:nvPr/>
        </p:nvSpPr>
        <p:spPr>
          <a:xfrm>
            <a:off x="11776364" y="12632"/>
            <a:ext cx="415636" cy="6858000"/>
          </a:xfrm>
          <a:custGeom>
            <a:avLst/>
            <a:gdLst>
              <a:gd name="connsiteX0" fmla="*/ 1703090 w 1788856"/>
              <a:gd name="connsiteY0" fmla="*/ 0 h 6858000"/>
              <a:gd name="connsiteX1" fmla="*/ 1788856 w 1788856"/>
              <a:gd name="connsiteY1" fmla="*/ 0 h 6858000"/>
              <a:gd name="connsiteX2" fmla="*/ 1788856 w 1788856"/>
              <a:gd name="connsiteY2" fmla="*/ 6858000 h 6858000"/>
              <a:gd name="connsiteX3" fmla="*/ 0 w 1788856"/>
              <a:gd name="connsiteY3" fmla="*/ 6858000 h 6858000"/>
              <a:gd name="connsiteX4" fmla="*/ 1703090 w 1788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856" h="6858000">
                <a:moveTo>
                  <a:pt x="1703090" y="0"/>
                </a:moveTo>
                <a:lnTo>
                  <a:pt x="1788856" y="0"/>
                </a:lnTo>
                <a:lnTo>
                  <a:pt x="1788856" y="6858000"/>
                </a:lnTo>
                <a:lnTo>
                  <a:pt x="0" y="6858000"/>
                </a:lnTo>
                <a:lnTo>
                  <a:pt x="17030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AF381-6E7F-2541-B10E-F49191E8F122}"/>
              </a:ext>
            </a:extLst>
          </p:cNvPr>
          <p:cNvSpPr txBox="1"/>
          <p:nvPr/>
        </p:nvSpPr>
        <p:spPr>
          <a:xfrm>
            <a:off x="3479625" y="183972"/>
            <a:ext cx="5113813" cy="687327"/>
          </a:xfrm>
          <a:prstGeom prst="rect">
            <a:avLst/>
          </a:prstGeom>
          <a:noFill/>
          <a:ln w="19050">
            <a:noFill/>
          </a:ln>
        </p:spPr>
        <p:txBody>
          <a:bodyPr wrap="square" tIns="36000" bIns="0" rtlCol="0" anchor="b" anchorCtr="0">
            <a:normAutofit fontScale="92500"/>
          </a:bodyPr>
          <a:lstStyle/>
          <a:p>
            <a:pPr algn="ctr">
              <a:lnSpc>
                <a:spcPct val="90000"/>
              </a:lnSpc>
            </a:pPr>
            <a:r>
              <a:rPr lang="en" sz="4000" dirty="0">
                <a:solidFill>
                  <a:srgbClr val="FFC000"/>
                </a:solidFill>
              </a:rPr>
              <a:t>How do web pages work</a:t>
            </a:r>
            <a:endParaRPr lang="en-GB" sz="4000" spc="300" dirty="0">
              <a:solidFill>
                <a:srgbClr val="FFC000"/>
              </a:solidFill>
              <a:latin typeface="Bebas Neue" panose="020B0606020202050201" pitchFamily="34" charset="77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7F5F365-33FA-4DDA-B511-BFB648F894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0" y="6357977"/>
            <a:ext cx="689748" cy="432000"/>
          </a:xfrm>
          <a:prstGeom prst="rect">
            <a:avLst/>
          </a:prstGeom>
        </p:spPr>
      </p:pic>
      <p:pic>
        <p:nvPicPr>
          <p:cNvPr id="12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0937" y="1088136"/>
            <a:ext cx="1354449" cy="13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7020" y="1019633"/>
            <a:ext cx="1306898" cy="1306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88;p26"/>
          <p:cNvSpPr txBox="1">
            <a:spLocks/>
          </p:cNvSpPr>
          <p:nvPr/>
        </p:nvSpPr>
        <p:spPr>
          <a:xfrm>
            <a:off x="754178" y="2442586"/>
            <a:ext cx="2240925" cy="1310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AvantGarde Bk BT"/>
                <a:ea typeface="Calibri"/>
                <a:cs typeface="Calibri"/>
                <a:sym typeface="Calibri"/>
              </a:rPr>
              <a:t>Describes the content and structure of the page</a:t>
            </a:r>
          </a:p>
        </p:txBody>
      </p:sp>
      <p:sp>
        <p:nvSpPr>
          <p:cNvPr id="15" name="Google Shape;189;p26"/>
          <p:cNvSpPr txBox="1">
            <a:spLocks/>
          </p:cNvSpPr>
          <p:nvPr/>
        </p:nvSpPr>
        <p:spPr>
          <a:xfrm>
            <a:off x="7403147" y="2823278"/>
            <a:ext cx="2752789" cy="1310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AvantGarde Bk BT"/>
                <a:ea typeface="Calibri"/>
                <a:cs typeface="Calibri"/>
                <a:sym typeface="Calibri"/>
              </a:rPr>
              <a:t>A web page…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AvantGarde Bk BT"/>
                <a:ea typeface="Calibri"/>
                <a:cs typeface="Calibri"/>
                <a:sym typeface="Calibri"/>
              </a:rPr>
              <a:t>that doesn't do anything</a:t>
            </a:r>
          </a:p>
        </p:txBody>
      </p:sp>
      <p:sp>
        <p:nvSpPr>
          <p:cNvPr id="17" name="Google Shape;190;p26"/>
          <p:cNvSpPr txBox="1">
            <a:spLocks/>
          </p:cNvSpPr>
          <p:nvPr/>
        </p:nvSpPr>
        <p:spPr>
          <a:xfrm>
            <a:off x="3612791" y="2326532"/>
            <a:ext cx="2483210" cy="1310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AvantGarde Bk BT"/>
                <a:ea typeface="Calibri"/>
                <a:cs typeface="Calibri"/>
                <a:sym typeface="Calibri"/>
              </a:rPr>
              <a:t>Describes the appearance and style of the page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8197" y="871299"/>
            <a:ext cx="3543227" cy="19519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FA9DCA-99DF-C129-F786-0DCB4E892FB2}"/>
              </a:ext>
            </a:extLst>
          </p:cNvPr>
          <p:cNvSpPr txBox="1"/>
          <p:nvPr/>
        </p:nvSpPr>
        <p:spPr>
          <a:xfrm>
            <a:off x="536448" y="4278510"/>
            <a:ext cx="112399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rPr>
              <a:t>This works well for Static </a:t>
            </a:r>
            <a:r>
              <a:rPr lang="en-US" sz="20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w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Calibri"/>
                <a:cs typeface="Calibri"/>
                <a:sym typeface="Calibri"/>
              </a:rPr>
              <a:t>ebpages - </a:t>
            </a:r>
            <a:r>
              <a:rPr lang="en-US" sz="2000" b="0" i="0" kern="1200" baseline="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are t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he most basic type of </a:t>
            </a:r>
            <a:r>
              <a:rPr lang="en-US" sz="2000" b="1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website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and contains </a:t>
            </a:r>
            <a:r>
              <a:rPr lang="en-US" sz="2000" b="1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web pages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with fixed content. 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sz="20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Each </a:t>
            </a:r>
            <a:r>
              <a:rPr lang="en-US" sz="2000" b="1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page</a:t>
            </a: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 is coded in HTML and displays the same information to every user.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sz="20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0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We need to have </a:t>
            </a:r>
            <a:r>
              <a:rPr lang="en-US" sz="2000" b="1" i="1" kern="1200" dirty="0">
                <a:solidFill>
                  <a:srgbClr val="FF9900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Dynamic Web pages</a:t>
            </a:r>
            <a:endParaRPr lang="en-US" sz="2000" b="1" i="1" dirty="0">
              <a:solidFill>
                <a:srgbClr val="FF9900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702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47">
            <a:extLst>
              <a:ext uri="{FF2B5EF4-FFF2-40B4-BE49-F238E27FC236}">
                <a16:creationId xmlns:a16="http://schemas.microsoft.com/office/drawing/2014/main" id="{3D50839F-9662-074C-B119-94DD99C1D32F}"/>
              </a:ext>
            </a:extLst>
          </p:cNvPr>
          <p:cNvSpPr/>
          <p:nvPr/>
        </p:nvSpPr>
        <p:spPr>
          <a:xfrm rot="10800000">
            <a:off x="-42053" y="1"/>
            <a:ext cx="338751" cy="6858000"/>
          </a:xfrm>
          <a:custGeom>
            <a:avLst/>
            <a:gdLst>
              <a:gd name="connsiteX0" fmla="*/ 1703090 w 1788856"/>
              <a:gd name="connsiteY0" fmla="*/ 0 h 6858000"/>
              <a:gd name="connsiteX1" fmla="*/ 1788856 w 1788856"/>
              <a:gd name="connsiteY1" fmla="*/ 0 h 6858000"/>
              <a:gd name="connsiteX2" fmla="*/ 1788856 w 1788856"/>
              <a:gd name="connsiteY2" fmla="*/ 6858000 h 6858000"/>
              <a:gd name="connsiteX3" fmla="*/ 0 w 1788856"/>
              <a:gd name="connsiteY3" fmla="*/ 6858000 h 6858000"/>
              <a:gd name="connsiteX4" fmla="*/ 1703090 w 1788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856" h="6858000">
                <a:moveTo>
                  <a:pt x="1703090" y="0"/>
                </a:moveTo>
                <a:lnTo>
                  <a:pt x="1788856" y="0"/>
                </a:lnTo>
                <a:lnTo>
                  <a:pt x="1788856" y="6858000"/>
                </a:lnTo>
                <a:lnTo>
                  <a:pt x="0" y="6858000"/>
                </a:lnTo>
                <a:lnTo>
                  <a:pt x="17030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sp>
        <p:nvSpPr>
          <p:cNvPr id="11" name="Freeform: Shape 47">
            <a:extLst>
              <a:ext uri="{FF2B5EF4-FFF2-40B4-BE49-F238E27FC236}">
                <a16:creationId xmlns:a16="http://schemas.microsoft.com/office/drawing/2014/main" id="{6FE7728F-892D-3642-B413-064647DD869D}"/>
              </a:ext>
            </a:extLst>
          </p:cNvPr>
          <p:cNvSpPr/>
          <p:nvPr/>
        </p:nvSpPr>
        <p:spPr>
          <a:xfrm>
            <a:off x="11776364" y="12632"/>
            <a:ext cx="415636" cy="6858000"/>
          </a:xfrm>
          <a:custGeom>
            <a:avLst/>
            <a:gdLst>
              <a:gd name="connsiteX0" fmla="*/ 1703090 w 1788856"/>
              <a:gd name="connsiteY0" fmla="*/ 0 h 6858000"/>
              <a:gd name="connsiteX1" fmla="*/ 1788856 w 1788856"/>
              <a:gd name="connsiteY1" fmla="*/ 0 h 6858000"/>
              <a:gd name="connsiteX2" fmla="*/ 1788856 w 1788856"/>
              <a:gd name="connsiteY2" fmla="*/ 6858000 h 6858000"/>
              <a:gd name="connsiteX3" fmla="*/ 0 w 1788856"/>
              <a:gd name="connsiteY3" fmla="*/ 6858000 h 6858000"/>
              <a:gd name="connsiteX4" fmla="*/ 1703090 w 1788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856" h="6858000">
                <a:moveTo>
                  <a:pt x="1703090" y="0"/>
                </a:moveTo>
                <a:lnTo>
                  <a:pt x="1788856" y="0"/>
                </a:lnTo>
                <a:lnTo>
                  <a:pt x="1788856" y="6858000"/>
                </a:lnTo>
                <a:lnTo>
                  <a:pt x="0" y="6858000"/>
                </a:lnTo>
                <a:lnTo>
                  <a:pt x="17030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AF381-6E7F-2541-B10E-F49191E8F122}"/>
              </a:ext>
            </a:extLst>
          </p:cNvPr>
          <p:cNvSpPr txBox="1"/>
          <p:nvPr/>
        </p:nvSpPr>
        <p:spPr>
          <a:xfrm>
            <a:off x="194611" y="500046"/>
            <a:ext cx="5113813" cy="687327"/>
          </a:xfrm>
          <a:prstGeom prst="rect">
            <a:avLst/>
          </a:prstGeom>
          <a:noFill/>
          <a:ln w="19050">
            <a:noFill/>
          </a:ln>
        </p:spPr>
        <p:txBody>
          <a:bodyPr wrap="square" tIns="36000" bIns="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>
                <a:solidFill>
                  <a:srgbClr val="FFC000"/>
                </a:solidFill>
                <a:latin typeface="AvantGarde Bk BT"/>
                <a:ea typeface="Calibri"/>
                <a:cs typeface="Calibri"/>
                <a:sym typeface="Calibri"/>
              </a:rPr>
              <a:t>Class Exercise</a:t>
            </a:r>
            <a:endParaRPr lang="en-GB" sz="4000" spc="300" dirty="0">
              <a:solidFill>
                <a:srgbClr val="FFC000"/>
              </a:solidFill>
              <a:latin typeface="Bebas Neue" panose="020B0606020202050201" pitchFamily="34" charset="77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7F5F365-33FA-4DDA-B511-BFB648F894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0" y="6357977"/>
            <a:ext cx="689748" cy="432000"/>
          </a:xfrm>
          <a:prstGeom prst="rect">
            <a:avLst/>
          </a:prstGeom>
        </p:spPr>
      </p:pic>
      <p:sp>
        <p:nvSpPr>
          <p:cNvPr id="19" name="Google Shape;188;p26"/>
          <p:cNvSpPr txBox="1">
            <a:spLocks/>
          </p:cNvSpPr>
          <p:nvPr/>
        </p:nvSpPr>
        <p:spPr>
          <a:xfrm>
            <a:off x="444245" y="3161523"/>
            <a:ext cx="4614544" cy="1453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b="1" dirty="0" smtClean="0">
                <a:latin typeface="AvantGarde Bk BT"/>
                <a:ea typeface="Calibri"/>
                <a:cs typeface="Calibri"/>
                <a:sym typeface="Calibri"/>
              </a:rPr>
              <a:t>Group Discussion: Dynamic vs Static Websites</a:t>
            </a:r>
            <a:endParaRPr lang="en-US" sz="1800" dirty="0">
              <a:solidFill>
                <a:schemeClr val="bg1"/>
              </a:solidFill>
              <a:latin typeface="AvantGarde Bk BT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634" y="0"/>
            <a:ext cx="6697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4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B92EF5-0CEB-D0D2-310E-D88C350353B2}"/>
              </a:ext>
            </a:extLst>
          </p:cNvPr>
          <p:cNvSpPr txBox="1"/>
          <p:nvPr/>
        </p:nvSpPr>
        <p:spPr>
          <a:xfrm>
            <a:off x="1229061" y="377722"/>
            <a:ext cx="60942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ZA" sz="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ZA" sz="32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</a:rPr>
              <a:t>Why JavaScript ?? </a:t>
            </a:r>
            <a:endParaRPr lang="en-ZA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E1EDF-619D-555C-6B52-113A8971CF5D}"/>
              </a:ext>
            </a:extLst>
          </p:cNvPr>
          <p:cNvSpPr txBox="1"/>
          <p:nvPr/>
        </p:nvSpPr>
        <p:spPr>
          <a:xfrm>
            <a:off x="903642" y="1323190"/>
            <a:ext cx="1084999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ZA" sz="12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ZA" sz="2000" i="0" u="none" strike="noStrike" baseline="0" dirty="0">
              <a:solidFill>
                <a:srgbClr val="FF99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0" u="none" strike="noStrike" baseline="0" dirty="0">
                <a:solidFill>
                  <a:srgbClr val="FF9900"/>
                </a:solidFill>
                <a:latin typeface="Arial" panose="020B0604020202020204" pitchFamily="34" charset="0"/>
              </a:rPr>
              <a:t>HTML </a:t>
            </a:r>
            <a:r>
              <a:rPr lang="en-US" sz="200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- Adds structure to our web pages-layout, sections, and paragraphs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99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9900"/>
                </a:solidFill>
                <a:latin typeface="Arial" panose="020B0604020202020204" pitchFamily="34" charset="0"/>
              </a:rPr>
              <a:t>CSS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  <a:r>
              <a:rPr lang="en-US" sz="2000" dirty="0">
                <a:solidFill>
                  <a:srgbClr val="FF9900"/>
                </a:solidFill>
                <a:latin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Adds style to our web pages/Controls the presentation and design of web pages.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000" dirty="0">
                <a:solidFill>
                  <a:srgbClr val="FF9900"/>
                </a:solidFill>
                <a:latin typeface="Arial" panose="020B0604020202020204" pitchFamily="34" charset="0"/>
              </a:rPr>
              <a:t>JavaScript </a:t>
            </a:r>
            <a:r>
              <a:rPr lang="en-ZA" sz="2000" dirty="0">
                <a:solidFill>
                  <a:schemeClr val="bg1"/>
                </a:solidFill>
                <a:latin typeface="Arial" panose="020B0604020202020204" pitchFamily="34" charset="0"/>
              </a:rPr>
              <a:t>- Adds behaviour and interactivity</a:t>
            </a:r>
          </a:p>
          <a:p>
            <a:endParaRPr lang="en-ZA" sz="2800" dirty="0">
              <a:solidFill>
                <a:srgbClr val="FF9900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B07AD-02BD-E4B2-9965-4ECB883C1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721" y="3528279"/>
            <a:ext cx="4093034" cy="306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0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47">
            <a:extLst>
              <a:ext uri="{FF2B5EF4-FFF2-40B4-BE49-F238E27FC236}">
                <a16:creationId xmlns:a16="http://schemas.microsoft.com/office/drawing/2014/main" id="{3D50839F-9662-074C-B119-94DD99C1D32F}"/>
              </a:ext>
            </a:extLst>
          </p:cNvPr>
          <p:cNvSpPr/>
          <p:nvPr/>
        </p:nvSpPr>
        <p:spPr>
          <a:xfrm rot="10800000">
            <a:off x="-42053" y="1"/>
            <a:ext cx="338751" cy="6858000"/>
          </a:xfrm>
          <a:custGeom>
            <a:avLst/>
            <a:gdLst>
              <a:gd name="connsiteX0" fmla="*/ 1703090 w 1788856"/>
              <a:gd name="connsiteY0" fmla="*/ 0 h 6858000"/>
              <a:gd name="connsiteX1" fmla="*/ 1788856 w 1788856"/>
              <a:gd name="connsiteY1" fmla="*/ 0 h 6858000"/>
              <a:gd name="connsiteX2" fmla="*/ 1788856 w 1788856"/>
              <a:gd name="connsiteY2" fmla="*/ 6858000 h 6858000"/>
              <a:gd name="connsiteX3" fmla="*/ 0 w 1788856"/>
              <a:gd name="connsiteY3" fmla="*/ 6858000 h 6858000"/>
              <a:gd name="connsiteX4" fmla="*/ 1703090 w 1788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856" h="6858000">
                <a:moveTo>
                  <a:pt x="1703090" y="0"/>
                </a:moveTo>
                <a:lnTo>
                  <a:pt x="1788856" y="0"/>
                </a:lnTo>
                <a:lnTo>
                  <a:pt x="1788856" y="6858000"/>
                </a:lnTo>
                <a:lnTo>
                  <a:pt x="0" y="6858000"/>
                </a:lnTo>
                <a:lnTo>
                  <a:pt x="17030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AF381-6E7F-2541-B10E-F49191E8F122}"/>
              </a:ext>
            </a:extLst>
          </p:cNvPr>
          <p:cNvSpPr txBox="1"/>
          <p:nvPr/>
        </p:nvSpPr>
        <p:spPr>
          <a:xfrm>
            <a:off x="2641425" y="272355"/>
            <a:ext cx="5113813" cy="687327"/>
          </a:xfrm>
          <a:prstGeom prst="rect">
            <a:avLst/>
          </a:prstGeom>
          <a:noFill/>
          <a:ln w="19050">
            <a:noFill/>
          </a:ln>
        </p:spPr>
        <p:txBody>
          <a:bodyPr wrap="square" tIns="36000" bIns="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" sz="4000" dirty="0">
                <a:solidFill>
                  <a:srgbClr val="FFC000"/>
                </a:solidFill>
              </a:rPr>
              <a:t>JavaScript</a:t>
            </a:r>
            <a:endParaRPr lang="en-GB" sz="4000" spc="300" dirty="0">
              <a:solidFill>
                <a:srgbClr val="FFC000"/>
              </a:solidFill>
              <a:latin typeface="Bebas Neue" panose="020B0606020202050201" pitchFamily="34" charset="77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7F5F365-33FA-4DDA-B511-BFB648F894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0" y="6357977"/>
            <a:ext cx="689748" cy="432000"/>
          </a:xfrm>
          <a:prstGeom prst="rect">
            <a:avLst/>
          </a:prstGeom>
        </p:spPr>
      </p:pic>
      <p:sp>
        <p:nvSpPr>
          <p:cNvPr id="19" name="Google Shape;188;p26"/>
          <p:cNvSpPr txBox="1">
            <a:spLocks/>
          </p:cNvSpPr>
          <p:nvPr/>
        </p:nvSpPr>
        <p:spPr>
          <a:xfrm>
            <a:off x="409304" y="2558265"/>
            <a:ext cx="5686696" cy="3209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  <a:latin typeface="AvantGarde Bk BT"/>
              </a:rPr>
              <a:t>JavaScript is a text-based programming language used both on the </a:t>
            </a:r>
            <a:r>
              <a:rPr lang="en-US" sz="2000" b="1" dirty="0">
                <a:solidFill>
                  <a:srgbClr val="FFC000"/>
                </a:solidFill>
                <a:latin typeface="AvantGarde Bk BT"/>
              </a:rPr>
              <a:t>client-side</a:t>
            </a:r>
            <a:r>
              <a:rPr lang="en-US" sz="2000" dirty="0">
                <a:solidFill>
                  <a:schemeClr val="bg1"/>
                </a:solidFill>
                <a:latin typeface="AvantGarde Bk BT"/>
              </a:rPr>
              <a:t> and </a:t>
            </a:r>
            <a:r>
              <a:rPr lang="en-US" sz="2000" b="1" dirty="0">
                <a:solidFill>
                  <a:srgbClr val="FFC000"/>
                </a:solidFill>
                <a:latin typeface="AvantGarde Bk BT"/>
              </a:rPr>
              <a:t>server-side </a:t>
            </a:r>
            <a:r>
              <a:rPr lang="en-US" sz="2000" dirty="0">
                <a:solidFill>
                  <a:schemeClr val="bg1"/>
                </a:solidFill>
                <a:latin typeface="AvantGarde Bk BT"/>
              </a:rPr>
              <a:t>that allows you to make web pages interactive. 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bg1"/>
              </a:solidFill>
              <a:latin typeface="AvantGarde Bk BT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bg1"/>
              </a:solidFill>
              <a:latin typeface="AvantGarde Bk BT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chemeClr val="bg1"/>
              </a:solidFill>
              <a:latin typeface="AvantGarde Bk BT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  <a:latin typeface="AvantGarde Bk BT"/>
              </a:rPr>
              <a:t>Where </a:t>
            </a:r>
            <a:r>
              <a:rPr lang="en-US" sz="2000" i="1" dirty="0">
                <a:solidFill>
                  <a:srgbClr val="FFC000"/>
                </a:solidFill>
                <a:latin typeface="AvantGarde Bk BT"/>
              </a:rPr>
              <a:t>HTML</a:t>
            </a:r>
            <a:r>
              <a:rPr lang="en-US" sz="2000" dirty="0">
                <a:solidFill>
                  <a:schemeClr val="bg1"/>
                </a:solidFill>
                <a:latin typeface="AvantGarde Bk BT"/>
              </a:rPr>
              <a:t> and </a:t>
            </a:r>
            <a:r>
              <a:rPr lang="en-US" sz="2000" i="1" dirty="0">
                <a:solidFill>
                  <a:srgbClr val="FFC000"/>
                </a:solidFill>
                <a:latin typeface="AvantGarde Bk BT"/>
              </a:rPr>
              <a:t>CSS</a:t>
            </a:r>
            <a:r>
              <a:rPr lang="en-US" sz="2000" dirty="0">
                <a:solidFill>
                  <a:schemeClr val="bg1"/>
                </a:solidFill>
                <a:latin typeface="AvantGarde Bk BT"/>
              </a:rPr>
              <a:t> are languages that give </a:t>
            </a:r>
            <a:r>
              <a:rPr lang="en-US" sz="2000" i="1" dirty="0">
                <a:solidFill>
                  <a:srgbClr val="FFC000"/>
                </a:solidFill>
                <a:latin typeface="AvantGarde Bk BT"/>
              </a:rPr>
              <a:t>structure</a:t>
            </a:r>
            <a:r>
              <a:rPr lang="en-US" sz="2000" dirty="0">
                <a:solidFill>
                  <a:schemeClr val="bg1"/>
                </a:solidFill>
                <a:latin typeface="AvantGarde Bk BT"/>
              </a:rPr>
              <a:t> and </a:t>
            </a:r>
            <a:r>
              <a:rPr lang="en-US" sz="2000" i="1" dirty="0">
                <a:solidFill>
                  <a:srgbClr val="FFC000"/>
                </a:solidFill>
                <a:latin typeface="AvantGarde Bk BT"/>
              </a:rPr>
              <a:t>style</a:t>
            </a:r>
            <a:r>
              <a:rPr lang="en-US" sz="2000" dirty="0">
                <a:solidFill>
                  <a:schemeClr val="bg1"/>
                </a:solidFill>
                <a:latin typeface="AvantGarde Bk BT"/>
              </a:rPr>
              <a:t> to web pages, </a:t>
            </a:r>
            <a:r>
              <a:rPr lang="en-US" sz="2000" i="1" dirty="0">
                <a:solidFill>
                  <a:srgbClr val="FFC000"/>
                </a:solidFill>
                <a:latin typeface="AvantGarde Bk BT"/>
              </a:rPr>
              <a:t>JavaScript</a:t>
            </a:r>
            <a:r>
              <a:rPr lang="en-US" sz="2000" dirty="0">
                <a:solidFill>
                  <a:schemeClr val="bg1"/>
                </a:solidFill>
                <a:latin typeface="AvantGarde Bk BT"/>
              </a:rPr>
              <a:t> gives web pages </a:t>
            </a:r>
            <a:r>
              <a:rPr lang="en-US" sz="2000" i="1" dirty="0">
                <a:solidFill>
                  <a:srgbClr val="FFC000"/>
                </a:solidFill>
                <a:latin typeface="AvantGarde Bk BT"/>
              </a:rPr>
              <a:t>interactive elements</a:t>
            </a:r>
            <a:r>
              <a:rPr lang="en-US" sz="2000" dirty="0">
                <a:solidFill>
                  <a:schemeClr val="bg1"/>
                </a:solidFill>
                <a:latin typeface="AvantGarde Bk BT"/>
              </a:rPr>
              <a:t> that engage a user.</a:t>
            </a:r>
            <a:endParaRPr lang="en-US" sz="2000" dirty="0">
              <a:solidFill>
                <a:schemeClr val="bg1"/>
              </a:solidFill>
              <a:latin typeface="AvantGarde Bk BT"/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2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8195" y="12632"/>
            <a:ext cx="882555" cy="96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446" y="2047563"/>
            <a:ext cx="5073178" cy="404923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Rectangle 3"/>
          <p:cNvSpPr/>
          <p:nvPr/>
        </p:nvSpPr>
        <p:spPr>
          <a:xfrm>
            <a:off x="7645827" y="1479110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vantGarde Bk BT"/>
              </a:rPr>
              <a:t>Applications of JavaScript</a:t>
            </a:r>
            <a:endParaRPr lang="en-ZA" dirty="0">
              <a:solidFill>
                <a:srgbClr val="FFC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27883" y="6204645"/>
            <a:ext cx="4662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solidFill>
                  <a:schemeClr val="bg1"/>
                </a:solidFill>
              </a:rPr>
              <a:t>https://data-flair.training/blogs/javascript-uses/</a:t>
            </a:r>
          </a:p>
        </p:txBody>
      </p:sp>
    </p:spTree>
    <p:extLst>
      <p:ext uri="{BB962C8B-B14F-4D97-AF65-F5344CB8AC3E}">
        <p14:creationId xmlns:p14="http://schemas.microsoft.com/office/powerpoint/2010/main" val="224874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47">
            <a:extLst>
              <a:ext uri="{FF2B5EF4-FFF2-40B4-BE49-F238E27FC236}">
                <a16:creationId xmlns:a16="http://schemas.microsoft.com/office/drawing/2014/main" id="{3D50839F-9662-074C-B119-94DD99C1D32F}"/>
              </a:ext>
            </a:extLst>
          </p:cNvPr>
          <p:cNvSpPr/>
          <p:nvPr/>
        </p:nvSpPr>
        <p:spPr>
          <a:xfrm rot="10800000">
            <a:off x="-42053" y="1"/>
            <a:ext cx="338751" cy="6858000"/>
          </a:xfrm>
          <a:custGeom>
            <a:avLst/>
            <a:gdLst>
              <a:gd name="connsiteX0" fmla="*/ 1703090 w 1788856"/>
              <a:gd name="connsiteY0" fmla="*/ 0 h 6858000"/>
              <a:gd name="connsiteX1" fmla="*/ 1788856 w 1788856"/>
              <a:gd name="connsiteY1" fmla="*/ 0 h 6858000"/>
              <a:gd name="connsiteX2" fmla="*/ 1788856 w 1788856"/>
              <a:gd name="connsiteY2" fmla="*/ 6858000 h 6858000"/>
              <a:gd name="connsiteX3" fmla="*/ 0 w 1788856"/>
              <a:gd name="connsiteY3" fmla="*/ 6858000 h 6858000"/>
              <a:gd name="connsiteX4" fmla="*/ 1703090 w 1788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856" h="6858000">
                <a:moveTo>
                  <a:pt x="1703090" y="0"/>
                </a:moveTo>
                <a:lnTo>
                  <a:pt x="1788856" y="0"/>
                </a:lnTo>
                <a:lnTo>
                  <a:pt x="1788856" y="6858000"/>
                </a:lnTo>
                <a:lnTo>
                  <a:pt x="0" y="6858000"/>
                </a:lnTo>
                <a:lnTo>
                  <a:pt x="17030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AF381-6E7F-2541-B10E-F49191E8F122}"/>
              </a:ext>
            </a:extLst>
          </p:cNvPr>
          <p:cNvSpPr txBox="1"/>
          <p:nvPr/>
        </p:nvSpPr>
        <p:spPr>
          <a:xfrm>
            <a:off x="3965539" y="201894"/>
            <a:ext cx="5113813" cy="687327"/>
          </a:xfrm>
          <a:prstGeom prst="rect">
            <a:avLst/>
          </a:prstGeom>
          <a:noFill/>
          <a:ln w="19050">
            <a:noFill/>
          </a:ln>
        </p:spPr>
        <p:txBody>
          <a:bodyPr wrap="square" tIns="3600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" sz="4000" dirty="0">
                <a:solidFill>
                  <a:srgbClr val="FFC000"/>
                </a:solidFill>
              </a:rPr>
              <a:t>JavaScript Components</a:t>
            </a:r>
            <a:endParaRPr lang="en-GB" sz="4000" spc="300" dirty="0">
              <a:solidFill>
                <a:srgbClr val="FFC000"/>
              </a:solidFill>
              <a:latin typeface="Bebas Neue" panose="020B0606020202050201" pitchFamily="34" charset="77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7F5F365-33FA-4DDA-B511-BFB648F894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0" y="6357977"/>
            <a:ext cx="689748" cy="432000"/>
          </a:xfrm>
          <a:prstGeom prst="rect">
            <a:avLst/>
          </a:prstGeom>
        </p:spPr>
      </p:pic>
      <p:pic>
        <p:nvPicPr>
          <p:cNvPr id="9" name="Google Shape;2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8295" y="69128"/>
            <a:ext cx="882555" cy="96255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reeform: Shape 32">
            <a:extLst>
              <a:ext uri="{FF2B5EF4-FFF2-40B4-BE49-F238E27FC236}">
                <a16:creationId xmlns:a16="http://schemas.microsoft.com/office/drawing/2014/main" id="{2BB88CF4-D04C-934D-B78C-0C360E88A683}"/>
              </a:ext>
            </a:extLst>
          </p:cNvPr>
          <p:cNvSpPr/>
          <p:nvPr/>
        </p:nvSpPr>
        <p:spPr>
          <a:xfrm>
            <a:off x="3039625" y="3601629"/>
            <a:ext cx="2261612" cy="58927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ZA" dirty="0"/>
              <a:t>Client-side JavaScript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18690" y="3573099"/>
            <a:ext cx="6155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antGarde Bk BT"/>
              </a:rPr>
              <a:t>Has several additional objects, properties and methods that are supported by browsers.</a:t>
            </a:r>
          </a:p>
        </p:txBody>
      </p:sp>
      <p:sp>
        <p:nvSpPr>
          <p:cNvPr id="13" name="Freeform: Shape 32">
            <a:extLst>
              <a:ext uri="{FF2B5EF4-FFF2-40B4-BE49-F238E27FC236}">
                <a16:creationId xmlns:a16="http://schemas.microsoft.com/office/drawing/2014/main" id="{2BB88CF4-D04C-934D-B78C-0C360E88A683}"/>
              </a:ext>
            </a:extLst>
          </p:cNvPr>
          <p:cNvSpPr/>
          <p:nvPr/>
        </p:nvSpPr>
        <p:spPr>
          <a:xfrm>
            <a:off x="3039625" y="2005511"/>
            <a:ext cx="2261612" cy="58927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Core JavaScript</a:t>
            </a:r>
            <a:endParaRPr lang="en-ZA" sz="2400" spc="100" dirty="0">
              <a:latin typeface="Bebas Neue" panose="020B0606020202050201" pitchFamily="34" charset="7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18690" y="1976983"/>
            <a:ext cx="6253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antGarde Bk BT" panose="020B0402020202020204"/>
              </a:rPr>
              <a:t>As a programming language apart from its intended use in web pages. Supported on both the client and server side</a:t>
            </a:r>
            <a:endParaRPr lang="en-ZA" dirty="0">
              <a:latin typeface="AvantGarde Bk BT"/>
            </a:endParaRPr>
          </a:p>
        </p:txBody>
      </p:sp>
      <p:sp>
        <p:nvSpPr>
          <p:cNvPr id="15" name="Freeform: Shape 32">
            <a:extLst>
              <a:ext uri="{FF2B5EF4-FFF2-40B4-BE49-F238E27FC236}">
                <a16:creationId xmlns:a16="http://schemas.microsoft.com/office/drawing/2014/main" id="{2BB88CF4-D04C-934D-B78C-0C360E88A683}"/>
              </a:ext>
            </a:extLst>
          </p:cNvPr>
          <p:cNvSpPr/>
          <p:nvPr/>
        </p:nvSpPr>
        <p:spPr>
          <a:xfrm>
            <a:off x="3039625" y="5195846"/>
            <a:ext cx="2261612" cy="58927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ZA" dirty="0"/>
              <a:t>Server-side JavaScript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618690" y="5273002"/>
            <a:ext cx="5952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antGarde Bk BT"/>
              </a:rPr>
              <a:t>Has additional features supported by server-side products.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35" y="1697325"/>
            <a:ext cx="1349643" cy="13496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98" y="3154640"/>
            <a:ext cx="1483247" cy="14832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64" y="5020311"/>
            <a:ext cx="1151714" cy="11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7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47">
            <a:extLst>
              <a:ext uri="{FF2B5EF4-FFF2-40B4-BE49-F238E27FC236}">
                <a16:creationId xmlns:a16="http://schemas.microsoft.com/office/drawing/2014/main" id="{3D50839F-9662-074C-B119-94DD99C1D32F}"/>
              </a:ext>
            </a:extLst>
          </p:cNvPr>
          <p:cNvSpPr/>
          <p:nvPr/>
        </p:nvSpPr>
        <p:spPr>
          <a:xfrm rot="10800000">
            <a:off x="-42053" y="1"/>
            <a:ext cx="338751" cy="6858000"/>
          </a:xfrm>
          <a:custGeom>
            <a:avLst/>
            <a:gdLst>
              <a:gd name="connsiteX0" fmla="*/ 1703090 w 1788856"/>
              <a:gd name="connsiteY0" fmla="*/ 0 h 6858000"/>
              <a:gd name="connsiteX1" fmla="*/ 1788856 w 1788856"/>
              <a:gd name="connsiteY1" fmla="*/ 0 h 6858000"/>
              <a:gd name="connsiteX2" fmla="*/ 1788856 w 1788856"/>
              <a:gd name="connsiteY2" fmla="*/ 6858000 h 6858000"/>
              <a:gd name="connsiteX3" fmla="*/ 0 w 1788856"/>
              <a:gd name="connsiteY3" fmla="*/ 6858000 h 6858000"/>
              <a:gd name="connsiteX4" fmla="*/ 1703090 w 1788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856" h="6858000">
                <a:moveTo>
                  <a:pt x="1703090" y="0"/>
                </a:moveTo>
                <a:lnTo>
                  <a:pt x="1788856" y="0"/>
                </a:lnTo>
                <a:lnTo>
                  <a:pt x="1788856" y="6858000"/>
                </a:lnTo>
                <a:lnTo>
                  <a:pt x="0" y="6858000"/>
                </a:lnTo>
                <a:lnTo>
                  <a:pt x="17030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AF381-6E7F-2541-B10E-F49191E8F122}"/>
              </a:ext>
            </a:extLst>
          </p:cNvPr>
          <p:cNvSpPr txBox="1"/>
          <p:nvPr/>
        </p:nvSpPr>
        <p:spPr>
          <a:xfrm>
            <a:off x="2854785" y="209053"/>
            <a:ext cx="5113813" cy="687327"/>
          </a:xfrm>
          <a:prstGeom prst="rect">
            <a:avLst/>
          </a:prstGeom>
          <a:noFill/>
          <a:ln w="19050">
            <a:noFill/>
          </a:ln>
        </p:spPr>
        <p:txBody>
          <a:bodyPr wrap="square" tIns="36000" bIns="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" sz="4000" dirty="0">
                <a:solidFill>
                  <a:srgbClr val="FFC000"/>
                </a:solidFill>
              </a:rPr>
              <a:t>History</a:t>
            </a:r>
            <a:endParaRPr lang="en-GB" sz="4000" spc="300" dirty="0">
              <a:solidFill>
                <a:srgbClr val="FFC000"/>
              </a:solidFill>
              <a:latin typeface="Bebas Neue" panose="020B0606020202050201" pitchFamily="34" charset="77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7F5F365-33FA-4DDA-B511-BFB648F894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0" y="6357977"/>
            <a:ext cx="689748" cy="432000"/>
          </a:xfrm>
          <a:prstGeom prst="rect">
            <a:avLst/>
          </a:prstGeom>
        </p:spPr>
      </p:pic>
      <p:sp>
        <p:nvSpPr>
          <p:cNvPr id="19" name="Google Shape;188;p26"/>
          <p:cNvSpPr txBox="1">
            <a:spLocks/>
          </p:cNvSpPr>
          <p:nvPr/>
        </p:nvSpPr>
        <p:spPr>
          <a:xfrm>
            <a:off x="1165658" y="1417556"/>
            <a:ext cx="10142422" cy="4666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AvantGarde Bk BT"/>
              </a:rPr>
              <a:t>The official name for JavaScript is </a:t>
            </a:r>
            <a:r>
              <a:rPr lang="en-US" sz="2000" i="1" dirty="0">
                <a:solidFill>
                  <a:srgbClr val="FFC000"/>
                </a:solidFill>
                <a:latin typeface="AvantGarde Bk BT"/>
              </a:rPr>
              <a:t>ECMAScript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bg1"/>
              </a:solidFill>
              <a:latin typeface="AvantGarde Bk B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i="1" dirty="0">
                <a:solidFill>
                  <a:srgbClr val="FFC000"/>
                </a:solidFill>
                <a:latin typeface="AvantGarde Bk BT" panose="020B0402020202020204"/>
              </a:rPr>
              <a:t>Brendan Eich </a:t>
            </a:r>
            <a:r>
              <a:rPr lang="en-US" sz="2000" dirty="0">
                <a:solidFill>
                  <a:schemeClr val="bg1"/>
                </a:solidFill>
                <a:latin typeface="AvantGarde Bk BT" panose="020B0402020202020204"/>
              </a:rPr>
              <a:t>developed JavaScript in 1995, while working for Netscape Communications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bg1"/>
              </a:solidFill>
              <a:latin typeface="AvantGarde Bk BT" panose="020B0402020202020204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ZA" sz="2000" dirty="0">
                <a:solidFill>
                  <a:schemeClr val="bg1"/>
                </a:solidFill>
                <a:latin typeface="AvantGarde Bk BT"/>
              </a:rPr>
              <a:t>Was introduced as a way to add programs to web pages in the </a:t>
            </a:r>
            <a:r>
              <a:rPr lang="en-ZA" sz="2000" i="1" dirty="0">
                <a:solidFill>
                  <a:srgbClr val="FFC000"/>
                </a:solidFill>
                <a:latin typeface="AvantGarde Bk BT"/>
              </a:rPr>
              <a:t>Netscape Navigator </a:t>
            </a:r>
            <a:r>
              <a:rPr lang="en-ZA" sz="2000" dirty="0">
                <a:solidFill>
                  <a:schemeClr val="bg1"/>
                </a:solidFill>
                <a:latin typeface="AvantGarde Bk BT"/>
              </a:rPr>
              <a:t>browser. </a:t>
            </a:r>
          </a:p>
          <a:p>
            <a:pPr>
              <a:buFont typeface="Wingdings" panose="05000000000000000000" pitchFamily="2" charset="2"/>
              <a:buChar char="ü"/>
            </a:pPr>
            <a:endParaRPr lang="en-ZA" sz="2000" dirty="0">
              <a:solidFill>
                <a:schemeClr val="bg1"/>
              </a:solidFill>
              <a:latin typeface="AvantGarde Bk B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ZA" sz="2000" dirty="0">
                <a:solidFill>
                  <a:schemeClr val="bg1"/>
                </a:solidFill>
                <a:latin typeface="AvantGarde Bk BT"/>
              </a:rPr>
              <a:t>Has made modern </a:t>
            </a:r>
            <a:r>
              <a:rPr lang="en-ZA" sz="2000" i="1" dirty="0">
                <a:solidFill>
                  <a:srgbClr val="FFC000"/>
                </a:solidFill>
                <a:latin typeface="AvantGarde Bk BT"/>
              </a:rPr>
              <a:t>web applications </a:t>
            </a:r>
            <a:r>
              <a:rPr lang="en-ZA" sz="2000" dirty="0">
                <a:solidFill>
                  <a:schemeClr val="bg1"/>
                </a:solidFill>
                <a:latin typeface="AvantGarde Bk BT"/>
              </a:rPr>
              <a:t>possible—applications with which you can interact directly without doing a page reload (</a:t>
            </a:r>
            <a:r>
              <a:rPr lang="en-ZA" sz="2000" i="1" dirty="0">
                <a:solidFill>
                  <a:schemeClr val="bg1"/>
                </a:solidFill>
                <a:latin typeface="AvantGarde Bk BT"/>
              </a:rPr>
              <a:t>from server</a:t>
            </a:r>
            <a:r>
              <a:rPr lang="en-ZA" sz="2000" dirty="0">
                <a:solidFill>
                  <a:schemeClr val="bg1"/>
                </a:solidFill>
                <a:latin typeface="AvantGarde Bk BT"/>
              </a:rPr>
              <a:t>) for every action.</a:t>
            </a:r>
          </a:p>
          <a:p>
            <a:pPr>
              <a:buFont typeface="Wingdings" panose="05000000000000000000" pitchFamily="2" charset="2"/>
              <a:buChar char="ü"/>
            </a:pPr>
            <a:endParaRPr lang="en-ZA" sz="2000" dirty="0">
              <a:solidFill>
                <a:schemeClr val="bg1"/>
              </a:solidFill>
              <a:latin typeface="AvantGarde Bk B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ZA" sz="2000" dirty="0">
                <a:solidFill>
                  <a:schemeClr val="bg1"/>
                </a:solidFill>
                <a:latin typeface="AvantGarde Bk BT"/>
              </a:rPr>
              <a:t>JavaScript is also used in more traditional websites to provide various forms of </a:t>
            </a:r>
            <a:r>
              <a:rPr lang="en-ZA" sz="2000" i="1" dirty="0">
                <a:solidFill>
                  <a:schemeClr val="bg1"/>
                </a:solidFill>
                <a:latin typeface="AvantGarde Bk BT"/>
              </a:rPr>
              <a:t>interactivity</a:t>
            </a:r>
            <a:r>
              <a:rPr lang="en-ZA" sz="2000" dirty="0">
                <a:solidFill>
                  <a:schemeClr val="bg1"/>
                </a:solidFill>
                <a:latin typeface="AvantGarde Bk BT"/>
              </a:rPr>
              <a:t> and </a:t>
            </a:r>
            <a:r>
              <a:rPr lang="en-ZA" sz="2000" i="1" dirty="0">
                <a:solidFill>
                  <a:schemeClr val="bg1"/>
                </a:solidFill>
                <a:latin typeface="AvantGarde Bk BT"/>
              </a:rPr>
              <a:t>cleverness</a:t>
            </a:r>
            <a:r>
              <a:rPr lang="en-ZA" sz="1800" dirty="0">
                <a:solidFill>
                  <a:schemeClr val="bg1"/>
                </a:solidFill>
                <a:latin typeface="AvantGarde Bk BT"/>
              </a:rPr>
              <a:t>.</a:t>
            </a:r>
          </a:p>
          <a:p>
            <a:pPr marL="0" indent="0">
              <a:buNone/>
            </a:pPr>
            <a:endParaRPr lang="en-ZA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Google Shape;2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8195" y="12632"/>
            <a:ext cx="882555" cy="9625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345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47">
            <a:extLst>
              <a:ext uri="{FF2B5EF4-FFF2-40B4-BE49-F238E27FC236}">
                <a16:creationId xmlns:a16="http://schemas.microsoft.com/office/drawing/2014/main" id="{3D50839F-9662-074C-B119-94DD99C1D32F}"/>
              </a:ext>
            </a:extLst>
          </p:cNvPr>
          <p:cNvSpPr/>
          <p:nvPr/>
        </p:nvSpPr>
        <p:spPr>
          <a:xfrm rot="10800000">
            <a:off x="-42053" y="1"/>
            <a:ext cx="338751" cy="6858000"/>
          </a:xfrm>
          <a:custGeom>
            <a:avLst/>
            <a:gdLst>
              <a:gd name="connsiteX0" fmla="*/ 1703090 w 1788856"/>
              <a:gd name="connsiteY0" fmla="*/ 0 h 6858000"/>
              <a:gd name="connsiteX1" fmla="*/ 1788856 w 1788856"/>
              <a:gd name="connsiteY1" fmla="*/ 0 h 6858000"/>
              <a:gd name="connsiteX2" fmla="*/ 1788856 w 1788856"/>
              <a:gd name="connsiteY2" fmla="*/ 6858000 h 6858000"/>
              <a:gd name="connsiteX3" fmla="*/ 0 w 1788856"/>
              <a:gd name="connsiteY3" fmla="*/ 6858000 h 6858000"/>
              <a:gd name="connsiteX4" fmla="*/ 1703090 w 1788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856" h="6858000">
                <a:moveTo>
                  <a:pt x="1703090" y="0"/>
                </a:moveTo>
                <a:lnTo>
                  <a:pt x="1788856" y="0"/>
                </a:lnTo>
                <a:lnTo>
                  <a:pt x="1788856" y="6858000"/>
                </a:lnTo>
                <a:lnTo>
                  <a:pt x="0" y="6858000"/>
                </a:lnTo>
                <a:lnTo>
                  <a:pt x="17030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AF381-6E7F-2541-B10E-F49191E8F122}"/>
              </a:ext>
            </a:extLst>
          </p:cNvPr>
          <p:cNvSpPr txBox="1"/>
          <p:nvPr/>
        </p:nvSpPr>
        <p:spPr>
          <a:xfrm>
            <a:off x="3215102" y="137614"/>
            <a:ext cx="5113813" cy="687327"/>
          </a:xfrm>
          <a:prstGeom prst="rect">
            <a:avLst/>
          </a:prstGeom>
          <a:noFill/>
          <a:ln w="19050">
            <a:noFill/>
          </a:ln>
        </p:spPr>
        <p:txBody>
          <a:bodyPr wrap="square" tIns="36000" bIns="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>
                <a:solidFill>
                  <a:srgbClr val="FFC000"/>
                </a:solidFill>
              </a:rPr>
              <a:t>Why do we need JavaScript?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7F5F365-33FA-4DDA-B511-BFB648F894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0" y="6357977"/>
            <a:ext cx="689748" cy="432000"/>
          </a:xfrm>
          <a:prstGeom prst="rect">
            <a:avLst/>
          </a:prstGeom>
        </p:spPr>
      </p:pic>
      <p:sp>
        <p:nvSpPr>
          <p:cNvPr id="19" name="Google Shape;188;p26"/>
          <p:cNvSpPr txBox="1">
            <a:spLocks/>
          </p:cNvSpPr>
          <p:nvPr/>
        </p:nvSpPr>
        <p:spPr>
          <a:xfrm>
            <a:off x="937058" y="1829037"/>
            <a:ext cx="10142422" cy="3962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vantGarde Bk BT"/>
              </a:rPr>
              <a:t>JavaScript allows the validation of forms without the input of the server, reducing traffic. </a:t>
            </a:r>
          </a:p>
          <a:p>
            <a:pPr algn="ctr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AvantGarde Bk BT"/>
            </a:endParaRPr>
          </a:p>
          <a:p>
            <a:pPr algn="ctr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vantGarde Bk BT"/>
              </a:rPr>
              <a:t>It provides wonderful tools for a more interactive and user-friendly website.</a:t>
            </a:r>
          </a:p>
          <a:p>
            <a:pPr algn="ctr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AvantGarde Bk BT"/>
            </a:endParaRPr>
          </a:p>
          <a:p>
            <a:pPr algn="ctr" fontAlgn="base"/>
            <a:r>
              <a:rPr lang="en-US" sz="2000" dirty="0">
                <a:solidFill>
                  <a:schemeClr val="bg1"/>
                </a:solidFill>
                <a:latin typeface="AvantGarde Bk BT"/>
              </a:rPr>
              <a:t>Fixes layout issues to avoid the overlapping of elements on the page.</a:t>
            </a:r>
          </a:p>
          <a:p>
            <a:pPr algn="ctr" fontAlgn="base"/>
            <a:endParaRPr lang="en-US" sz="2000" dirty="0">
              <a:solidFill>
                <a:schemeClr val="bg1"/>
              </a:solidFill>
              <a:latin typeface="AvantGarde Bk BT"/>
            </a:endParaRPr>
          </a:p>
          <a:p>
            <a:pPr algn="ctr" fontAlgn="base"/>
            <a:r>
              <a:rPr lang="en-US" sz="2000" dirty="0">
                <a:solidFill>
                  <a:schemeClr val="bg1"/>
                </a:solidFill>
                <a:latin typeface="AvantGarde Bk BT"/>
              </a:rPr>
              <a:t>Adds animation to the page to make it more attractive.</a:t>
            </a:r>
          </a:p>
          <a:p>
            <a:pPr algn="ctr" fontAlgn="base"/>
            <a:endParaRPr lang="en-US" sz="2000" dirty="0">
              <a:solidFill>
                <a:schemeClr val="bg1"/>
              </a:solidFill>
              <a:latin typeface="AvantGarde Bk BT"/>
            </a:endParaRPr>
          </a:p>
          <a:p>
            <a:pPr algn="ctr" fontAlgn="base"/>
            <a:r>
              <a:rPr lang="en" sz="2000" dirty="0">
                <a:solidFill>
                  <a:schemeClr val="bg1"/>
                </a:solidFill>
                <a:latin typeface="AvantGarde Bk BT"/>
              </a:rPr>
              <a:t>Only programming language that your browser can execute natively</a:t>
            </a:r>
            <a:endParaRPr lang="en-US" sz="2000" dirty="0">
              <a:solidFill>
                <a:schemeClr val="bg1"/>
              </a:solidFill>
              <a:latin typeface="AvantGarde Bk B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ZA" sz="1800" dirty="0">
              <a:solidFill>
                <a:schemeClr val="bg1"/>
              </a:solidFill>
              <a:latin typeface="AvantGarde Bk BT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Google Shape;2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8915" y="0"/>
            <a:ext cx="882555" cy="9625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061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47">
            <a:extLst>
              <a:ext uri="{FF2B5EF4-FFF2-40B4-BE49-F238E27FC236}">
                <a16:creationId xmlns:a16="http://schemas.microsoft.com/office/drawing/2014/main" id="{3D50839F-9662-074C-B119-94DD99C1D32F}"/>
              </a:ext>
            </a:extLst>
          </p:cNvPr>
          <p:cNvSpPr/>
          <p:nvPr/>
        </p:nvSpPr>
        <p:spPr>
          <a:xfrm rot="10800000">
            <a:off x="-42053" y="1"/>
            <a:ext cx="338751" cy="6858000"/>
          </a:xfrm>
          <a:custGeom>
            <a:avLst/>
            <a:gdLst>
              <a:gd name="connsiteX0" fmla="*/ 1703090 w 1788856"/>
              <a:gd name="connsiteY0" fmla="*/ 0 h 6858000"/>
              <a:gd name="connsiteX1" fmla="*/ 1788856 w 1788856"/>
              <a:gd name="connsiteY1" fmla="*/ 0 h 6858000"/>
              <a:gd name="connsiteX2" fmla="*/ 1788856 w 1788856"/>
              <a:gd name="connsiteY2" fmla="*/ 6858000 h 6858000"/>
              <a:gd name="connsiteX3" fmla="*/ 0 w 1788856"/>
              <a:gd name="connsiteY3" fmla="*/ 6858000 h 6858000"/>
              <a:gd name="connsiteX4" fmla="*/ 1703090 w 1788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856" h="6858000">
                <a:moveTo>
                  <a:pt x="1703090" y="0"/>
                </a:moveTo>
                <a:lnTo>
                  <a:pt x="1788856" y="0"/>
                </a:lnTo>
                <a:lnTo>
                  <a:pt x="1788856" y="6858000"/>
                </a:lnTo>
                <a:lnTo>
                  <a:pt x="0" y="6858000"/>
                </a:lnTo>
                <a:lnTo>
                  <a:pt x="17030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AF381-6E7F-2541-B10E-F49191E8F122}"/>
              </a:ext>
            </a:extLst>
          </p:cNvPr>
          <p:cNvSpPr txBox="1"/>
          <p:nvPr/>
        </p:nvSpPr>
        <p:spPr>
          <a:xfrm>
            <a:off x="3215102" y="137614"/>
            <a:ext cx="5113813" cy="687327"/>
          </a:xfrm>
          <a:prstGeom prst="rect">
            <a:avLst/>
          </a:prstGeom>
          <a:noFill/>
          <a:ln w="19050">
            <a:noFill/>
          </a:ln>
        </p:spPr>
        <p:txBody>
          <a:bodyPr wrap="square" tIns="36000" bIns="0" rtlCol="0" anchor="b" anchorCtr="0">
            <a:normAutofit/>
          </a:bodyPr>
          <a:lstStyle/>
          <a:p>
            <a:pPr algn="ctr" fontAlgn="base"/>
            <a:r>
              <a:rPr lang="en-ZA" sz="3200" dirty="0">
                <a:solidFill>
                  <a:srgbClr val="FFC000"/>
                </a:solidFill>
              </a:rPr>
              <a:t>Features of JavaScript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7F5F365-33FA-4DDA-B511-BFB648F894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0" y="6357977"/>
            <a:ext cx="689748" cy="432000"/>
          </a:xfrm>
          <a:prstGeom prst="rect">
            <a:avLst/>
          </a:prstGeom>
        </p:spPr>
      </p:pic>
      <p:sp>
        <p:nvSpPr>
          <p:cNvPr id="19" name="Google Shape;188;p26"/>
          <p:cNvSpPr txBox="1">
            <a:spLocks/>
          </p:cNvSpPr>
          <p:nvPr/>
        </p:nvSpPr>
        <p:spPr>
          <a:xfrm>
            <a:off x="1958138" y="1371837"/>
            <a:ext cx="8740342" cy="4772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vantGarde Bk BT" panose="020B0402020202020204"/>
              </a:rPr>
              <a:t>Supports </a:t>
            </a:r>
            <a:r>
              <a:rPr lang="en-US" sz="2000" i="1" dirty="0">
                <a:solidFill>
                  <a:srgbClr val="FFC000"/>
                </a:solidFill>
                <a:latin typeface="AvantGarde Bk BT" panose="020B0402020202020204"/>
              </a:rPr>
              <a:t>OOP</a:t>
            </a:r>
            <a:r>
              <a:rPr lang="en-US" sz="2000" dirty="0">
                <a:solidFill>
                  <a:schemeClr val="bg1"/>
                </a:solidFill>
                <a:latin typeface="AvantGarde Bk BT" panose="020B0402020202020204"/>
              </a:rPr>
              <a:t> concepts.</a:t>
            </a:r>
          </a:p>
          <a:p>
            <a:pPr marL="0" indent="0" fontAlgn="base">
              <a:buNone/>
            </a:pPr>
            <a:endParaRPr lang="en-US" sz="2000" dirty="0">
              <a:solidFill>
                <a:schemeClr val="bg1"/>
              </a:solidFill>
              <a:latin typeface="AvantGarde Bk BT" panose="020B0402020202020204"/>
            </a:endParaRPr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vantGarde Bk BT" panose="020B0402020202020204"/>
              </a:rPr>
              <a:t>It is </a:t>
            </a:r>
            <a:r>
              <a:rPr lang="en-US" sz="2000" i="1" dirty="0">
                <a:solidFill>
                  <a:srgbClr val="FFC000"/>
                </a:solidFill>
                <a:latin typeface="AvantGarde Bk BT" panose="020B0402020202020204"/>
              </a:rPr>
              <a:t>platform-independent</a:t>
            </a:r>
            <a:r>
              <a:rPr lang="en-US" sz="2000" dirty="0">
                <a:solidFill>
                  <a:schemeClr val="bg1"/>
                </a:solidFill>
                <a:latin typeface="AvantGarde Bk BT" panose="020B0402020202020204"/>
              </a:rPr>
              <a:t> and </a:t>
            </a:r>
            <a:r>
              <a:rPr lang="en-US" sz="2000" i="1" dirty="0">
                <a:solidFill>
                  <a:srgbClr val="FFC000"/>
                </a:solidFill>
                <a:latin typeface="AvantGarde Bk BT" panose="020B0402020202020204"/>
              </a:rPr>
              <a:t>case-sensitive</a:t>
            </a:r>
            <a:r>
              <a:rPr lang="en-US" sz="2000" dirty="0">
                <a:solidFill>
                  <a:schemeClr val="bg1"/>
                </a:solidFill>
                <a:latin typeface="AvantGarde Bk BT" panose="020B0402020202020204"/>
              </a:rPr>
              <a:t>.</a:t>
            </a:r>
          </a:p>
          <a:p>
            <a:pPr fontAlgn="base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AvantGarde Bk BT" panose="020B0402020202020204"/>
            </a:endParaRPr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vantGarde Bk BT" panose="020B0402020202020204"/>
              </a:rPr>
              <a:t>Provides various </a:t>
            </a:r>
            <a:r>
              <a:rPr lang="en-US" sz="2000" i="1" dirty="0">
                <a:solidFill>
                  <a:srgbClr val="FFC000"/>
                </a:solidFill>
                <a:latin typeface="AvantGarde Bk BT" panose="020B0402020202020204"/>
              </a:rPr>
              <a:t>in-built functions </a:t>
            </a:r>
            <a:r>
              <a:rPr lang="en-US" sz="2000" dirty="0">
                <a:solidFill>
                  <a:schemeClr val="bg1"/>
                </a:solidFill>
                <a:latin typeface="AvantGarde Bk BT" panose="020B0402020202020204"/>
              </a:rPr>
              <a:t>like alert(), prompt() etc.</a:t>
            </a:r>
          </a:p>
          <a:p>
            <a:pPr fontAlgn="base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AvantGarde Bk BT" panose="020B0402020202020204"/>
            </a:endParaRPr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vantGarde Bk BT" panose="020B0402020202020204"/>
              </a:rPr>
              <a:t>Capable of </a:t>
            </a:r>
            <a:r>
              <a:rPr lang="en-US" sz="2000" i="1" dirty="0">
                <a:solidFill>
                  <a:srgbClr val="FFC000"/>
                </a:solidFill>
                <a:latin typeface="AvantGarde Bk BT" panose="020B0402020202020204"/>
              </a:rPr>
              <a:t>exception handling</a:t>
            </a:r>
            <a:r>
              <a:rPr lang="en-US" sz="2000" dirty="0">
                <a:solidFill>
                  <a:schemeClr val="bg1"/>
                </a:solidFill>
                <a:latin typeface="AvantGarde Bk BT" panose="020B0402020202020204"/>
              </a:rPr>
              <a:t>.</a:t>
            </a:r>
          </a:p>
          <a:p>
            <a:pPr fontAlgn="base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AvantGarde Bk BT" panose="020B0402020202020204"/>
            </a:endParaRPr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ZA" sz="2000" dirty="0">
                <a:solidFill>
                  <a:schemeClr val="bg1"/>
                </a:solidFill>
                <a:latin typeface="AvantGarde Bk BT" panose="020B0402020202020204"/>
              </a:rPr>
              <a:t>It is a lightweight, interpreted programming language</a:t>
            </a:r>
            <a:endParaRPr lang="en-US" sz="2000" dirty="0">
              <a:solidFill>
                <a:schemeClr val="bg1"/>
              </a:solidFill>
              <a:latin typeface="AvantGarde Bk BT" panose="020B0402020202020204"/>
            </a:endParaRPr>
          </a:p>
          <a:p>
            <a:pPr fontAlgn="base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AvantGarde Bk BT" panose="020B0402020202020204"/>
            </a:endParaRPr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vantGarde Bk BT" panose="020B0402020202020204"/>
              </a:rPr>
              <a:t>Allows the use of </a:t>
            </a:r>
            <a:r>
              <a:rPr lang="en-US" sz="2000" i="1" dirty="0">
                <a:solidFill>
                  <a:srgbClr val="FFC000"/>
                </a:solidFill>
                <a:latin typeface="AvantGarde Bk BT" panose="020B0402020202020204"/>
              </a:rPr>
              <a:t>functions</a:t>
            </a:r>
            <a:r>
              <a:rPr lang="en-US" sz="2000" dirty="0">
                <a:solidFill>
                  <a:schemeClr val="bg1"/>
                </a:solidFill>
                <a:latin typeface="AvantGarde Bk BT" panose="020B0402020202020204"/>
              </a:rPr>
              <a:t> with or without any name. </a:t>
            </a:r>
          </a:p>
          <a:p>
            <a:pPr marL="0" indent="0" fontAlgn="base">
              <a:buNone/>
            </a:pPr>
            <a:r>
              <a:rPr lang="en-US" sz="2000" dirty="0">
                <a:solidFill>
                  <a:schemeClr val="bg1"/>
                </a:solidFill>
                <a:latin typeface="AvantGarde Bk BT" panose="020B0402020202020204"/>
              </a:rPr>
              <a:t>	A function without a name is an </a:t>
            </a:r>
            <a:r>
              <a:rPr lang="en-US" sz="2000" i="1" dirty="0">
                <a:solidFill>
                  <a:srgbClr val="FFC000"/>
                </a:solidFill>
                <a:latin typeface="AvantGarde Bk BT" panose="020B0402020202020204"/>
              </a:rPr>
              <a:t>anonymous</a:t>
            </a:r>
            <a:r>
              <a:rPr lang="en-US" sz="2000" dirty="0">
                <a:solidFill>
                  <a:schemeClr val="bg1"/>
                </a:solidFill>
                <a:latin typeface="AvantGarde Bk BT" panose="020B0402020202020204"/>
              </a:rPr>
              <a:t> function.</a:t>
            </a:r>
          </a:p>
          <a:p>
            <a:pPr>
              <a:buFont typeface="Wingdings" panose="05000000000000000000" pitchFamily="2" charset="2"/>
              <a:buChar char="§"/>
            </a:pPr>
            <a:endParaRPr lang="en-ZA" sz="2000" dirty="0">
              <a:solidFill>
                <a:schemeClr val="bg1"/>
              </a:solidFill>
              <a:latin typeface="AvantGarde Bk BT"/>
            </a:endParaRP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9" name="Google Shape;2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035" y="1"/>
            <a:ext cx="882555" cy="9625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644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47">
            <a:extLst>
              <a:ext uri="{FF2B5EF4-FFF2-40B4-BE49-F238E27FC236}">
                <a16:creationId xmlns:a16="http://schemas.microsoft.com/office/drawing/2014/main" id="{3D50839F-9662-074C-B119-94DD99C1D32F}"/>
              </a:ext>
            </a:extLst>
          </p:cNvPr>
          <p:cNvSpPr/>
          <p:nvPr/>
        </p:nvSpPr>
        <p:spPr>
          <a:xfrm rot="10800000">
            <a:off x="-42053" y="1"/>
            <a:ext cx="338751" cy="6858000"/>
          </a:xfrm>
          <a:custGeom>
            <a:avLst/>
            <a:gdLst>
              <a:gd name="connsiteX0" fmla="*/ 1703090 w 1788856"/>
              <a:gd name="connsiteY0" fmla="*/ 0 h 6858000"/>
              <a:gd name="connsiteX1" fmla="*/ 1788856 w 1788856"/>
              <a:gd name="connsiteY1" fmla="*/ 0 h 6858000"/>
              <a:gd name="connsiteX2" fmla="*/ 1788856 w 1788856"/>
              <a:gd name="connsiteY2" fmla="*/ 6858000 h 6858000"/>
              <a:gd name="connsiteX3" fmla="*/ 0 w 1788856"/>
              <a:gd name="connsiteY3" fmla="*/ 6858000 h 6858000"/>
              <a:gd name="connsiteX4" fmla="*/ 1703090 w 1788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856" h="6858000">
                <a:moveTo>
                  <a:pt x="1703090" y="0"/>
                </a:moveTo>
                <a:lnTo>
                  <a:pt x="1788856" y="0"/>
                </a:lnTo>
                <a:lnTo>
                  <a:pt x="1788856" y="6858000"/>
                </a:lnTo>
                <a:lnTo>
                  <a:pt x="0" y="6858000"/>
                </a:lnTo>
                <a:lnTo>
                  <a:pt x="17030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AF381-6E7F-2541-B10E-F49191E8F122}"/>
              </a:ext>
            </a:extLst>
          </p:cNvPr>
          <p:cNvSpPr txBox="1"/>
          <p:nvPr/>
        </p:nvSpPr>
        <p:spPr>
          <a:xfrm>
            <a:off x="2346959" y="137615"/>
            <a:ext cx="6118433" cy="687327"/>
          </a:xfrm>
          <a:prstGeom prst="rect">
            <a:avLst/>
          </a:prstGeom>
          <a:noFill/>
          <a:ln w="19050">
            <a:noFill/>
          </a:ln>
        </p:spPr>
        <p:txBody>
          <a:bodyPr wrap="square" tIns="36000" bIns="0" rtlCol="0" anchor="b" anchorCtr="0">
            <a:normAutofit/>
          </a:bodyPr>
          <a:lstStyle/>
          <a:p>
            <a:pPr algn="ctr" fontAlgn="base"/>
            <a:r>
              <a:rPr lang="en-US" sz="3200" dirty="0">
                <a:solidFill>
                  <a:srgbClr val="FFC000"/>
                </a:solidFill>
              </a:rPr>
              <a:t>Pros and Cons </a:t>
            </a:r>
            <a:r>
              <a:rPr lang="en-ZA" sz="3200" dirty="0">
                <a:solidFill>
                  <a:srgbClr val="FFC000"/>
                </a:solidFill>
              </a:rPr>
              <a:t>of JavaScript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7F5F365-33FA-4DDA-B511-BFB648F894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0" y="6357977"/>
            <a:ext cx="689748" cy="432000"/>
          </a:xfrm>
          <a:prstGeom prst="rect">
            <a:avLst/>
          </a:prstGeom>
        </p:spPr>
      </p:pic>
      <p:pic>
        <p:nvPicPr>
          <p:cNvPr id="9" name="Google Shape;2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035" y="1"/>
            <a:ext cx="882555" cy="96255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207020"/>
              </p:ext>
            </p:extLst>
          </p:nvPr>
        </p:nvGraphicFramePr>
        <p:xfrm>
          <a:off x="1300480" y="1545257"/>
          <a:ext cx="10068560" cy="455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4280">
                  <a:extLst>
                    <a:ext uri="{9D8B030D-6E8A-4147-A177-3AD203B41FA5}">
                      <a16:colId xmlns:a16="http://schemas.microsoft.com/office/drawing/2014/main" val="867801945"/>
                    </a:ext>
                  </a:extLst>
                </a:gridCol>
                <a:gridCol w="5034280">
                  <a:extLst>
                    <a:ext uri="{9D8B030D-6E8A-4147-A177-3AD203B41FA5}">
                      <a16:colId xmlns:a16="http://schemas.microsoft.com/office/drawing/2014/main" val="2333567458"/>
                    </a:ext>
                  </a:extLst>
                </a:gridCol>
              </a:tblGrid>
              <a:tr h="35687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Pros</a:t>
                      </a:r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Cons</a:t>
                      </a:r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543184"/>
                  </a:ext>
                </a:extLst>
              </a:tr>
              <a:tr h="6188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Faster Speed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Different Browser Interpretations</a:t>
                      </a:r>
                    </a:p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396614"/>
                  </a:ext>
                </a:extLst>
              </a:tr>
              <a:tr h="5934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Reduces Server Load</a:t>
                      </a:r>
                    </a:p>
                    <a:p>
                      <a:endParaRPr lang="en-Z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Security Issues</a:t>
                      </a:r>
                    </a:p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497587"/>
                  </a:ext>
                </a:extLst>
              </a:tr>
              <a:tr h="7001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Regular Updates</a:t>
                      </a:r>
                    </a:p>
                    <a:p>
                      <a:endParaRPr lang="en-Z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 Inheritance</a:t>
                      </a:r>
                    </a:p>
                    <a:p>
                      <a:endParaRPr lang="en-Z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406129"/>
                  </a:ext>
                </a:extLst>
              </a:tr>
              <a:tr h="6491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Popularity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Sluggish Bitwise 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202433"/>
                  </a:ext>
                </a:extLst>
              </a:tr>
              <a:tr h="6446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Rich 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183974"/>
                  </a:ext>
                </a:extLst>
              </a:tr>
              <a:tr h="5324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78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047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979" y="0"/>
            <a:ext cx="6858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2928" y="501254"/>
            <a:ext cx="6896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b="1" dirty="0">
                <a:solidFill>
                  <a:srgbClr val="FF0000"/>
                </a:solidFill>
                <a:latin typeface="Source Sans Pro"/>
              </a:rPr>
              <a:t>Install Microsoft Visual Studio Code</a:t>
            </a:r>
            <a:endParaRPr lang="en-ZA" sz="2800" dirty="0">
              <a:latin typeface="Source Sans Pr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2928" y="6047661"/>
            <a:ext cx="632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vantGarde Bk BT"/>
              </a:rPr>
              <a:t>https://code.visualstudio.com/download</a:t>
            </a:r>
          </a:p>
        </p:txBody>
      </p:sp>
    </p:spTree>
    <p:extLst>
      <p:ext uri="{BB962C8B-B14F-4D97-AF65-F5344CB8AC3E}">
        <p14:creationId xmlns:p14="http://schemas.microsoft.com/office/powerpoint/2010/main" val="94502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21D4061-5CA6-4C40-9FF0-DDA64F2E89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25092" y="325624"/>
            <a:ext cx="6941816" cy="1030844"/>
          </a:xfrm>
          <a:solidFill>
            <a:schemeClr val="tx1"/>
          </a:solidFill>
          <a:ln w="12700">
            <a:noFill/>
          </a:ln>
        </p:spPr>
        <p:txBody>
          <a:bodyPr wrap="square" tIns="216000" bIns="576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000" spc="100" dirty="0">
                <a:solidFill>
                  <a:schemeClr val="bg1"/>
                </a:solidFill>
                <a:latin typeface="Bebas Neue" panose="020B0606020202050201" pitchFamily="34" charset="77"/>
              </a:rPr>
              <a:t>Web Programming </a:t>
            </a:r>
            <a:r>
              <a:rPr lang="en-GB" sz="4000" spc="100" dirty="0" smtClean="0">
                <a:solidFill>
                  <a:schemeClr val="bg1"/>
                </a:solidFill>
                <a:latin typeface="Bebas Neue" panose="020B0606020202050201" pitchFamily="34" charset="77"/>
              </a:rPr>
              <a:t>281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8C22F3-36A9-4547-B102-2E04C1CE63EC}"/>
              </a:ext>
            </a:extLst>
          </p:cNvPr>
          <p:cNvSpPr txBox="1"/>
          <p:nvPr/>
        </p:nvSpPr>
        <p:spPr>
          <a:xfrm>
            <a:off x="4772234" y="1057538"/>
            <a:ext cx="2647528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3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IMPORTANT INFORMATION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BB1E07-6B88-064D-9773-4B7FC319051C}"/>
              </a:ext>
            </a:extLst>
          </p:cNvPr>
          <p:cNvSpPr/>
          <p:nvPr/>
        </p:nvSpPr>
        <p:spPr>
          <a:xfrm>
            <a:off x="596745" y="2589674"/>
            <a:ext cx="1942263" cy="3026752"/>
          </a:xfrm>
          <a:prstGeom prst="rect">
            <a:avLst/>
          </a:prstGeom>
          <a:noFill/>
          <a:ln w="9525">
            <a:solidFill>
              <a:schemeClr val="accent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592ACA-AAB3-0748-812F-613277C1B037}"/>
              </a:ext>
            </a:extLst>
          </p:cNvPr>
          <p:cNvSpPr/>
          <p:nvPr/>
        </p:nvSpPr>
        <p:spPr>
          <a:xfrm>
            <a:off x="880659" y="2295410"/>
            <a:ext cx="1504400" cy="69272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spc="90" dirty="0">
                <a:solidFill>
                  <a:schemeClr val="bg1"/>
                </a:solidFill>
                <a:latin typeface="Bebas Neue" panose="020B0606020202050201" pitchFamily="34" charset="77"/>
                <a:ea typeface="Source Sans Pro" panose="020B0503030403020204" pitchFamily="34" charset="0"/>
              </a:rPr>
              <a:t>DURATION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1DD4CF-11D3-B049-AE03-EE9229AF4F60}"/>
              </a:ext>
            </a:extLst>
          </p:cNvPr>
          <p:cNvSpPr/>
          <p:nvPr/>
        </p:nvSpPr>
        <p:spPr>
          <a:xfrm>
            <a:off x="1387876" y="5574861"/>
            <a:ext cx="36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B443A4-E0EA-4048-9A7C-B7B217FBEB36}"/>
              </a:ext>
            </a:extLst>
          </p:cNvPr>
          <p:cNvSpPr txBox="1"/>
          <p:nvPr/>
        </p:nvSpPr>
        <p:spPr>
          <a:xfrm>
            <a:off x="350824" y="4573679"/>
            <a:ext cx="2301999" cy="32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400" spc="4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weeks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79256-A930-3148-84F8-6BE1ADE4A0E4}"/>
              </a:ext>
            </a:extLst>
          </p:cNvPr>
          <p:cNvSpPr txBox="1"/>
          <p:nvPr/>
        </p:nvSpPr>
        <p:spPr>
          <a:xfrm>
            <a:off x="1067165" y="2598174"/>
            <a:ext cx="945324" cy="2439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GB" sz="13800" spc="40" dirty="0">
                <a:solidFill>
                  <a:schemeClr val="accent3"/>
                </a:solidFill>
                <a:latin typeface="Bebas Neue" panose="020B0606020202050201" pitchFamily="34" charset="77"/>
                <a:ea typeface="Source Sans Pro" panose="020B0503030403020204" pitchFamily="34" charset="0"/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78474C-A5C7-AA48-BEC8-6EAC8DE2C5B8}"/>
              </a:ext>
            </a:extLst>
          </p:cNvPr>
          <p:cNvSpPr/>
          <p:nvPr/>
        </p:nvSpPr>
        <p:spPr>
          <a:xfrm>
            <a:off x="2956224" y="2594726"/>
            <a:ext cx="2599226" cy="3026752"/>
          </a:xfrm>
          <a:prstGeom prst="rect">
            <a:avLst/>
          </a:prstGeom>
          <a:noFill/>
          <a:ln w="9525">
            <a:solidFill>
              <a:schemeClr val="accent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75EE1A-CC84-034E-914F-F07A6E5529DC}"/>
              </a:ext>
            </a:extLst>
          </p:cNvPr>
          <p:cNvSpPr/>
          <p:nvPr/>
        </p:nvSpPr>
        <p:spPr>
          <a:xfrm>
            <a:off x="3243238" y="2295410"/>
            <a:ext cx="2025198" cy="69272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spc="90" dirty="0">
                <a:solidFill>
                  <a:schemeClr val="bg1"/>
                </a:solidFill>
                <a:latin typeface="Bebas Neue" panose="020B0606020202050201" pitchFamily="34" charset="77"/>
                <a:ea typeface="Source Sans Pro" panose="020B0503030403020204" pitchFamily="34" charset="0"/>
              </a:rPr>
              <a:t>ASSESSMENTS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7A93E6-95FD-A143-A1C9-EA5DCD2543D3}"/>
              </a:ext>
            </a:extLst>
          </p:cNvPr>
          <p:cNvSpPr/>
          <p:nvPr/>
        </p:nvSpPr>
        <p:spPr>
          <a:xfrm>
            <a:off x="4075837" y="5580454"/>
            <a:ext cx="360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A5BD79-483C-2042-BBB2-541F10F1438A}"/>
              </a:ext>
            </a:extLst>
          </p:cNvPr>
          <p:cNvSpPr txBox="1"/>
          <p:nvPr/>
        </p:nvSpPr>
        <p:spPr>
          <a:xfrm>
            <a:off x="3127929" y="3008389"/>
            <a:ext cx="599937" cy="733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GB" sz="4000" spc="40" dirty="0">
                <a:solidFill>
                  <a:schemeClr val="accent3"/>
                </a:solidFill>
                <a:latin typeface="Bebas Neue" panose="020B0606020202050201" pitchFamily="34" charset="77"/>
                <a:ea typeface="Source Sans Pro" panose="020B0503030403020204" pitchFamily="34" charset="0"/>
              </a:rPr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F17515-93D7-B941-A681-6910B26585FA}"/>
              </a:ext>
            </a:extLst>
          </p:cNvPr>
          <p:cNvSpPr txBox="1"/>
          <p:nvPr/>
        </p:nvSpPr>
        <p:spPr>
          <a:xfrm>
            <a:off x="3646609" y="3202565"/>
            <a:ext cx="1817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spc="40" dirty="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project</a:t>
            </a:r>
            <a:endParaRPr lang="en-GB" sz="1400" spc="4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ED8F2C-19A4-9146-8A79-9A9BB9E33D00}"/>
              </a:ext>
            </a:extLst>
          </p:cNvPr>
          <p:cNvSpPr txBox="1"/>
          <p:nvPr/>
        </p:nvSpPr>
        <p:spPr>
          <a:xfrm>
            <a:off x="3127929" y="3801160"/>
            <a:ext cx="599937" cy="77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GB" sz="4000" spc="40" dirty="0">
                <a:solidFill>
                  <a:schemeClr val="accent3"/>
                </a:solidFill>
                <a:latin typeface="Bebas Neue" panose="020B0606020202050201" pitchFamily="34" charset="77"/>
                <a:ea typeface="Source Sans Pro" panose="020B0503030403020204" pitchFamily="34" charset="0"/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D3730E-DD6A-0249-873E-4257E42FF1EF}"/>
              </a:ext>
            </a:extLst>
          </p:cNvPr>
          <p:cNvSpPr txBox="1"/>
          <p:nvPr/>
        </p:nvSpPr>
        <p:spPr>
          <a:xfrm>
            <a:off x="3670268" y="3959567"/>
            <a:ext cx="1403597" cy="32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spc="4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tests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CBB3813-576F-5046-AFB4-4218966F0211}"/>
              </a:ext>
            </a:extLst>
          </p:cNvPr>
          <p:cNvSpPr txBox="1"/>
          <p:nvPr/>
        </p:nvSpPr>
        <p:spPr>
          <a:xfrm>
            <a:off x="3127929" y="4536302"/>
            <a:ext cx="599937" cy="77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GB" sz="4000" spc="40" dirty="0">
                <a:solidFill>
                  <a:schemeClr val="accent3"/>
                </a:solidFill>
                <a:latin typeface="Bebas Neue" panose="020B0606020202050201" pitchFamily="34" charset="77"/>
                <a:ea typeface="Source Sans Pro" panose="020B0503030403020204" pitchFamily="34" charset="0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BC5A6C1-1988-6940-8460-80CBA82C3E93}"/>
              </a:ext>
            </a:extLst>
          </p:cNvPr>
          <p:cNvSpPr txBox="1"/>
          <p:nvPr/>
        </p:nvSpPr>
        <p:spPr>
          <a:xfrm>
            <a:off x="3670268" y="4744372"/>
            <a:ext cx="1403597" cy="32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400" spc="4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exam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46531F-8120-43F4-AF75-4AAE6F6528B0}"/>
              </a:ext>
            </a:extLst>
          </p:cNvPr>
          <p:cNvSpPr/>
          <p:nvPr/>
        </p:nvSpPr>
        <p:spPr>
          <a:xfrm>
            <a:off x="6001649" y="1516186"/>
            <a:ext cx="216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0" name="Arrow: Chevron 39">
            <a:extLst>
              <a:ext uri="{FF2B5EF4-FFF2-40B4-BE49-F238E27FC236}">
                <a16:creationId xmlns:a16="http://schemas.microsoft.com/office/drawing/2014/main" id="{C66A9A7A-B175-45D2-823D-5772E5916399}"/>
              </a:ext>
            </a:extLst>
          </p:cNvPr>
          <p:cNvSpPr/>
          <p:nvPr/>
        </p:nvSpPr>
        <p:spPr>
          <a:xfrm rot="5400000">
            <a:off x="6011128" y="-106267"/>
            <a:ext cx="169744" cy="386382"/>
          </a:xfrm>
          <a:prstGeom prst="chevron">
            <a:avLst>
              <a:gd name="adj" fmla="val 99438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2EC5BD2-3854-9141-AFC0-03352C8B068E}"/>
              </a:ext>
            </a:extLst>
          </p:cNvPr>
          <p:cNvGrpSpPr/>
          <p:nvPr/>
        </p:nvGrpSpPr>
        <p:grpSpPr>
          <a:xfrm>
            <a:off x="6050545" y="2222003"/>
            <a:ext cx="1992771" cy="978680"/>
            <a:chOff x="6050545" y="2222003"/>
            <a:chExt cx="1992771" cy="97868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5753A52-CDB1-2C4F-B291-028CA4C35C62}"/>
                </a:ext>
              </a:extLst>
            </p:cNvPr>
            <p:cNvSpPr txBox="1"/>
            <p:nvPr/>
          </p:nvSpPr>
          <p:spPr>
            <a:xfrm>
              <a:off x="6096000" y="2222003"/>
              <a:ext cx="1025968" cy="7353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400" spc="4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en Sans" panose="020B0606030504020204" pitchFamily="34" charset="0"/>
                </a:defRPr>
              </a:lvl1pPr>
            </a:lstStyle>
            <a:p>
              <a:pPr algn="r"/>
              <a:r>
                <a:rPr lang="en-US" sz="3600" dirty="0" smtClean="0">
                  <a:solidFill>
                    <a:schemeClr val="bg1"/>
                  </a:solidFill>
                  <a:latin typeface="Bebas Neue" panose="020B0606020202050201" pitchFamily="34" charset="77"/>
                  <a:ea typeface="Source Sans Pro ExtraLight" panose="020B0303030403020204" pitchFamily="34" charset="0"/>
                </a:rPr>
                <a:t>40</a:t>
              </a:r>
              <a:endParaRPr lang="en-US" sz="3600" dirty="0">
                <a:solidFill>
                  <a:schemeClr val="bg1"/>
                </a:solidFill>
                <a:latin typeface="Bebas Neue" panose="020B0606020202050201" pitchFamily="34" charset="77"/>
                <a:ea typeface="Source Sans Pro ExtraLight" panose="020B0303030403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177C18B-D710-BD4D-B692-889152A1E555}"/>
                </a:ext>
              </a:extLst>
            </p:cNvPr>
            <p:cNvSpPr txBox="1"/>
            <p:nvPr/>
          </p:nvSpPr>
          <p:spPr>
            <a:xfrm>
              <a:off x="6050545" y="2816094"/>
              <a:ext cx="1025968" cy="38458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tIns="36000" bIns="0" rtlCol="0" anchor="ctr" anchorCtr="0">
              <a:noAutofit/>
            </a:bodyPr>
            <a:lstStyle/>
            <a:p>
              <a:pPr algn="r">
                <a:lnSpc>
                  <a:spcPct val="80000"/>
                </a:lnSpc>
              </a:pPr>
              <a:r>
                <a:rPr lang="en-GB" sz="1400" b="1" dirty="0" smtClean="0">
                  <a:solidFill>
                    <a:schemeClr val="accent3"/>
                  </a:solidFill>
                  <a:latin typeface="Source Sans Pro SemiBold" panose="020B0503030403020204" pitchFamily="34" charset="0"/>
                  <a:ea typeface="Source Sans Pro SemiBold" panose="020B0503030403020204" pitchFamily="34" charset="0"/>
                </a:rPr>
                <a:t>ST</a:t>
              </a:r>
              <a:endParaRPr lang="en-GB" sz="1400" b="1" dirty="0">
                <a:solidFill>
                  <a:schemeClr val="accent3"/>
                </a:solidFill>
                <a:latin typeface="Source Sans Pro SemiBold" panose="020B0503030403020204" pitchFamily="34" charset="0"/>
                <a:ea typeface="Source Sans Pro SemiBold" panose="020B0503030403020204" pitchFamily="34" charset="0"/>
              </a:endParaRPr>
            </a:p>
          </p:txBody>
        </p: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E0946C90-BE1E-4049-B415-4768C40A80CB}"/>
                </a:ext>
              </a:extLst>
            </p:cNvPr>
            <p:cNvCxnSpPr>
              <a:cxnSpLocks/>
              <a:endCxn id="60" idx="3"/>
            </p:cNvCxnSpPr>
            <p:nvPr/>
          </p:nvCxnSpPr>
          <p:spPr>
            <a:xfrm rot="10800000">
              <a:off x="7121968" y="2589700"/>
              <a:ext cx="921348" cy="289738"/>
            </a:xfrm>
            <a:prstGeom prst="bentConnector3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E92DC6-2E1F-4D4B-BF21-8A175B57B89C}"/>
              </a:ext>
            </a:extLst>
          </p:cNvPr>
          <p:cNvGrpSpPr/>
          <p:nvPr/>
        </p:nvGrpSpPr>
        <p:grpSpPr>
          <a:xfrm>
            <a:off x="5972667" y="4292610"/>
            <a:ext cx="1470672" cy="1469768"/>
            <a:chOff x="5972667" y="4292610"/>
            <a:chExt cx="1470672" cy="146976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8FBA082-BA8E-A44B-BCDE-928AF95A76EC}"/>
                </a:ext>
              </a:extLst>
            </p:cNvPr>
            <p:cNvSpPr txBox="1"/>
            <p:nvPr/>
          </p:nvSpPr>
          <p:spPr>
            <a:xfrm>
              <a:off x="5972667" y="4870298"/>
              <a:ext cx="1065992" cy="523137"/>
            </a:xfrm>
            <a:prstGeom prst="rect">
              <a:avLst/>
            </a:prstGeom>
            <a:noFill/>
          </p:spPr>
          <p:txBody>
            <a:bodyPr wrap="square" lIns="72000" tIns="0" rIns="36000" bIns="0" anchor="ctr" anchorCtr="0">
              <a:noAutofit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400" spc="4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en Sans" panose="020B0606030504020204" pitchFamily="34" charset="0"/>
                </a:defRPr>
              </a:lvl1pPr>
            </a:lstStyle>
            <a:p>
              <a:pPr algn="l"/>
              <a:r>
                <a:rPr lang="en-US" sz="3600" dirty="0">
                  <a:solidFill>
                    <a:schemeClr val="bg1"/>
                  </a:solidFill>
                  <a:latin typeface="Bebas Neue" panose="020B0606020202050201" pitchFamily="34" charset="77"/>
                  <a:ea typeface="Source Sans Pro ExtraLight" panose="020B0303030403020204" pitchFamily="34" charset="0"/>
                </a:rPr>
                <a:t>3</a:t>
              </a:r>
              <a:r>
                <a:rPr lang="en-US" sz="3600" dirty="0" smtClean="0">
                  <a:solidFill>
                    <a:schemeClr val="bg1"/>
                  </a:solidFill>
                  <a:latin typeface="Bebas Neue" panose="020B0606020202050201" pitchFamily="34" charset="77"/>
                  <a:ea typeface="Source Sans Pro ExtraLight" panose="020B0303030403020204" pitchFamily="34" charset="0"/>
                </a:rPr>
                <a:t>0</a:t>
              </a:r>
              <a:endParaRPr lang="en-US" sz="3600" dirty="0">
                <a:solidFill>
                  <a:schemeClr val="bg1"/>
                </a:solidFill>
                <a:latin typeface="Bebas Neue" panose="020B0606020202050201" pitchFamily="34" charset="77"/>
                <a:ea typeface="Source Sans Pro ExtraLight" panose="020B0303030403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D193DF7-4996-6B4E-9914-F0C22FE4C686}"/>
                </a:ext>
              </a:extLst>
            </p:cNvPr>
            <p:cNvSpPr txBox="1"/>
            <p:nvPr/>
          </p:nvSpPr>
          <p:spPr>
            <a:xfrm>
              <a:off x="6012690" y="5377789"/>
              <a:ext cx="1025968" cy="38458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tIns="36000" bIns="0" rtlCol="0" anchor="ctr" anchorCtr="0">
              <a:noAutofit/>
            </a:bodyPr>
            <a:lstStyle/>
            <a:p>
              <a:pPr algn="r">
                <a:lnSpc>
                  <a:spcPct val="80000"/>
                </a:lnSpc>
              </a:pPr>
              <a:r>
                <a:rPr lang="en-GB" sz="1400" b="1" dirty="0">
                  <a:solidFill>
                    <a:schemeClr val="accent2"/>
                  </a:solidFill>
                  <a:latin typeface="Source Sans Pro SemiBold" panose="020B0503030403020204" pitchFamily="34" charset="0"/>
                  <a:ea typeface="Source Sans Pro SemiBold" panose="020B0503030403020204" pitchFamily="34" charset="0"/>
                </a:rPr>
                <a:t>Project</a:t>
              </a:r>
            </a:p>
          </p:txBody>
        </p:sp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E018B413-8277-BB4A-A68D-7D623579AF47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 rot="10800000" flipV="1">
              <a:off x="6505663" y="4292610"/>
              <a:ext cx="937676" cy="577687"/>
            </a:xfrm>
            <a:prstGeom prst="bentConnector2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1996BDF-38D1-0341-89CE-19042EEDD4BB}"/>
              </a:ext>
            </a:extLst>
          </p:cNvPr>
          <p:cNvGrpSpPr/>
          <p:nvPr/>
        </p:nvGrpSpPr>
        <p:grpSpPr>
          <a:xfrm>
            <a:off x="9618920" y="4832720"/>
            <a:ext cx="1243471" cy="1487626"/>
            <a:chOff x="9618920" y="4832720"/>
            <a:chExt cx="1243471" cy="148762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F1386A8-C698-EF49-8F42-86A4467126E0}"/>
                </a:ext>
              </a:extLst>
            </p:cNvPr>
            <p:cNvSpPr txBox="1"/>
            <p:nvPr/>
          </p:nvSpPr>
          <p:spPr>
            <a:xfrm>
              <a:off x="9671092" y="5278561"/>
              <a:ext cx="1004900" cy="595944"/>
            </a:xfrm>
            <a:prstGeom prst="rect">
              <a:avLst/>
            </a:prstGeom>
            <a:noFill/>
          </p:spPr>
          <p:txBody>
            <a:bodyPr wrap="square" lIns="36000" tIns="0" rIns="36000" bIns="0" anchor="b" anchorCtr="0">
              <a:noAutofit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400" spc="4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en Sans" panose="020B0606030504020204" pitchFamily="34" charset="0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sz="3600" dirty="0">
                  <a:solidFill>
                    <a:schemeClr val="bg1"/>
                  </a:solidFill>
                  <a:latin typeface="Bebas Neue" panose="020B0606020202050201" pitchFamily="34" charset="77"/>
                  <a:ea typeface="Source Sans Pro ExtraLight" panose="020B0303030403020204" pitchFamily="34" charset="0"/>
                </a:rPr>
                <a:t>100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CA5E56-7ABB-5D4A-9C86-EFC6C4F53F84}"/>
                </a:ext>
              </a:extLst>
            </p:cNvPr>
            <p:cNvSpPr txBox="1"/>
            <p:nvPr/>
          </p:nvSpPr>
          <p:spPr>
            <a:xfrm>
              <a:off x="9693957" y="5793962"/>
              <a:ext cx="1168434" cy="52638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36000" tIns="36000" rIns="36000" bIns="0" rtlCol="0" anchor="ctr" anchorCtr="0">
              <a:noAutofit/>
            </a:bodyPr>
            <a:lstStyle/>
            <a:p>
              <a:pPr>
                <a:lnSpc>
                  <a:spcPct val="114000"/>
                </a:lnSpc>
              </a:pPr>
              <a:r>
                <a:rPr lang="en-GB" sz="1400" b="1" dirty="0">
                  <a:solidFill>
                    <a:schemeClr val="accent4"/>
                  </a:solidFill>
                  <a:latin typeface="Source Sans Pro SemiBold" panose="020B0503030403020204" pitchFamily="34" charset="0"/>
                  <a:ea typeface="Source Sans Pro SemiBold" panose="020B0503030403020204" pitchFamily="34" charset="0"/>
                </a:rPr>
                <a:t>Total</a:t>
              </a:r>
            </a:p>
          </p:txBody>
        </p:sp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18269FDC-702A-834A-A56F-39CED966B767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 rot="16200000" flipV="1">
              <a:off x="9673311" y="4778329"/>
              <a:ext cx="445841" cy="554623"/>
            </a:xfrm>
            <a:prstGeom prst="bentConnector2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CFC59BB-69A3-FC48-97F9-9B5A98325D12}"/>
              </a:ext>
            </a:extLst>
          </p:cNvPr>
          <p:cNvGrpSpPr/>
          <p:nvPr/>
        </p:nvGrpSpPr>
        <p:grpSpPr>
          <a:xfrm>
            <a:off x="7353582" y="2679366"/>
            <a:ext cx="2589069" cy="2596108"/>
            <a:chOff x="7353582" y="2679366"/>
            <a:chExt cx="2589069" cy="259610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298D51A-8AFF-E247-9BA0-F094BEA28560}"/>
                </a:ext>
              </a:extLst>
            </p:cNvPr>
            <p:cNvSpPr/>
            <p:nvPr/>
          </p:nvSpPr>
          <p:spPr>
            <a:xfrm>
              <a:off x="7480874" y="2823094"/>
              <a:ext cx="2308697" cy="230869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82096B8-88CA-0B48-93E5-8F03503843C4}"/>
                </a:ext>
              </a:extLst>
            </p:cNvPr>
            <p:cNvSpPr txBox="1"/>
            <p:nvPr/>
          </p:nvSpPr>
          <p:spPr>
            <a:xfrm>
              <a:off x="7720146" y="3418494"/>
              <a:ext cx="1853909" cy="1096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tIns="36000" bIns="0" rtlCol="0" anchor="ctr" anchorCtr="0">
              <a:noAutofit/>
            </a:bodyPr>
            <a:lstStyle/>
            <a:p>
              <a:pPr algn="ctr"/>
              <a:r>
                <a:rPr lang="en-GB" sz="2400" spc="100" dirty="0">
                  <a:solidFill>
                    <a:schemeClr val="bg1"/>
                  </a:solidFill>
                  <a:latin typeface="Bebas Neue" panose="020B0606020202050201" pitchFamily="34" charset="77"/>
                </a:rPr>
                <a:t>Assessment Weights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F04AFDA-8FE7-E349-A9CD-9EED617C5E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4644" y="4400487"/>
              <a:ext cx="101157" cy="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5" name="Block Arc 64">
              <a:extLst>
                <a:ext uri="{FF2B5EF4-FFF2-40B4-BE49-F238E27FC236}">
                  <a16:creationId xmlns:a16="http://schemas.microsoft.com/office/drawing/2014/main" id="{76965377-4D54-AC4A-BFB2-12C55352F7E2}"/>
                </a:ext>
              </a:extLst>
            </p:cNvPr>
            <p:cNvSpPr>
              <a:spLocks noChangeAspect="1"/>
            </p:cNvSpPr>
            <p:nvPr/>
          </p:nvSpPr>
          <p:spPr>
            <a:xfrm rot="10604451">
              <a:off x="7353583" y="2693265"/>
              <a:ext cx="2582208" cy="2582209"/>
            </a:xfrm>
            <a:prstGeom prst="blockArc">
              <a:avLst>
                <a:gd name="adj1" fmla="val 9658278"/>
                <a:gd name="adj2" fmla="val 18801533"/>
                <a:gd name="adj3" fmla="val 223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solidFill>
                  <a:schemeClr val="tx1"/>
                </a:solidFill>
              </a:endParaRPr>
            </a:p>
          </p:txBody>
        </p:sp>
        <p:sp>
          <p:nvSpPr>
            <p:cNvPr id="66" name="Block Arc 65">
              <a:extLst>
                <a:ext uri="{FF2B5EF4-FFF2-40B4-BE49-F238E27FC236}">
                  <a16:creationId xmlns:a16="http://schemas.microsoft.com/office/drawing/2014/main" id="{75765CDD-2168-E649-858B-4FA57E336130}"/>
                </a:ext>
              </a:extLst>
            </p:cNvPr>
            <p:cNvSpPr>
              <a:spLocks noChangeAspect="1"/>
            </p:cNvSpPr>
            <p:nvPr/>
          </p:nvSpPr>
          <p:spPr>
            <a:xfrm rot="6937509">
              <a:off x="7360128" y="2688421"/>
              <a:ext cx="2582208" cy="2582209"/>
            </a:xfrm>
            <a:prstGeom prst="blockArc">
              <a:avLst>
                <a:gd name="adj1" fmla="val 9266409"/>
                <a:gd name="adj2" fmla="val 11140270"/>
                <a:gd name="adj3" fmla="val 272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solidFill>
                  <a:schemeClr val="tx1"/>
                </a:solidFill>
              </a:endParaRPr>
            </a:p>
          </p:txBody>
        </p:sp>
        <p:sp>
          <p:nvSpPr>
            <p:cNvPr id="67" name="Block Arc 66">
              <a:extLst>
                <a:ext uri="{FF2B5EF4-FFF2-40B4-BE49-F238E27FC236}">
                  <a16:creationId xmlns:a16="http://schemas.microsoft.com/office/drawing/2014/main" id="{534B2F1E-2EF7-BF40-81ED-C8FA02D30785}"/>
                </a:ext>
              </a:extLst>
            </p:cNvPr>
            <p:cNvSpPr>
              <a:spLocks noChangeAspect="1"/>
            </p:cNvSpPr>
            <p:nvPr/>
          </p:nvSpPr>
          <p:spPr>
            <a:xfrm rot="8978692">
              <a:off x="7353582" y="2679366"/>
              <a:ext cx="2582208" cy="2582209"/>
            </a:xfrm>
            <a:prstGeom prst="blockArc">
              <a:avLst>
                <a:gd name="adj1" fmla="val 9266409"/>
                <a:gd name="adj2" fmla="val 11148750"/>
                <a:gd name="adj3" fmla="val 261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solidFill>
                  <a:schemeClr val="tx1"/>
                </a:solidFill>
              </a:endParaRPr>
            </a:p>
          </p:txBody>
        </p:sp>
        <p:sp>
          <p:nvSpPr>
            <p:cNvPr id="68" name="Block Arc 67">
              <a:extLst>
                <a:ext uri="{FF2B5EF4-FFF2-40B4-BE49-F238E27FC236}">
                  <a16:creationId xmlns:a16="http://schemas.microsoft.com/office/drawing/2014/main" id="{D4F3002B-2C06-DA46-808B-84FEF6178E50}"/>
                </a:ext>
              </a:extLst>
            </p:cNvPr>
            <p:cNvSpPr>
              <a:spLocks noChangeAspect="1"/>
            </p:cNvSpPr>
            <p:nvPr/>
          </p:nvSpPr>
          <p:spPr>
            <a:xfrm rot="4805275">
              <a:off x="7360127" y="2688421"/>
              <a:ext cx="2582208" cy="2582209"/>
            </a:xfrm>
            <a:prstGeom prst="blockArc">
              <a:avLst>
                <a:gd name="adj1" fmla="val 7362590"/>
                <a:gd name="adj2" fmla="val 11282513"/>
                <a:gd name="adj3" fmla="val 286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solidFill>
                  <a:schemeClr val="tx1"/>
                </a:solidFill>
              </a:endParaRPr>
            </a:p>
          </p:txBody>
        </p:sp>
        <p:sp>
          <p:nvSpPr>
            <p:cNvPr id="69" name="Block Arc 68">
              <a:extLst>
                <a:ext uri="{FF2B5EF4-FFF2-40B4-BE49-F238E27FC236}">
                  <a16:creationId xmlns:a16="http://schemas.microsoft.com/office/drawing/2014/main" id="{87B40F4E-7F3D-284E-A9C5-E9C76CE57251}"/>
                </a:ext>
              </a:extLst>
            </p:cNvPr>
            <p:cNvSpPr>
              <a:spLocks noChangeAspect="1"/>
            </p:cNvSpPr>
            <p:nvPr/>
          </p:nvSpPr>
          <p:spPr>
            <a:xfrm rot="641412">
              <a:off x="7360443" y="2688421"/>
              <a:ext cx="2582208" cy="2582209"/>
            </a:xfrm>
            <a:prstGeom prst="blockArc">
              <a:avLst>
                <a:gd name="adj1" fmla="val 7362590"/>
                <a:gd name="adj2" fmla="val 11308024"/>
                <a:gd name="adj3" fmla="val 240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6AF6479-C022-4649-907C-38FC924E4079}"/>
              </a:ext>
            </a:extLst>
          </p:cNvPr>
          <p:cNvGrpSpPr/>
          <p:nvPr/>
        </p:nvGrpSpPr>
        <p:grpSpPr>
          <a:xfrm>
            <a:off x="9645417" y="3277802"/>
            <a:ext cx="1705613" cy="1354185"/>
            <a:chOff x="9645417" y="3277802"/>
            <a:chExt cx="1705613" cy="1354185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0CE77E6-0759-2844-A51D-A2611EDE0BA2}"/>
                </a:ext>
              </a:extLst>
            </p:cNvPr>
            <p:cNvSpPr txBox="1"/>
            <p:nvPr/>
          </p:nvSpPr>
          <p:spPr>
            <a:xfrm>
              <a:off x="10429011" y="3750357"/>
              <a:ext cx="865089" cy="595944"/>
            </a:xfrm>
            <a:prstGeom prst="rect">
              <a:avLst/>
            </a:prstGeom>
            <a:noFill/>
          </p:spPr>
          <p:txBody>
            <a:bodyPr wrap="square" lIns="36000" tIns="0" rIns="36000" bIns="0" anchor="b" anchorCtr="0">
              <a:noAutofit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400" spc="4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en Sans" panose="020B0606030504020204" pitchFamily="34" charset="0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sz="3600" dirty="0">
                  <a:solidFill>
                    <a:schemeClr val="bg1"/>
                  </a:solidFill>
                  <a:latin typeface="Bebas Neue" panose="020B0606020202050201" pitchFamily="34" charset="77"/>
                  <a:ea typeface="Source Sans Pro ExtraLight" panose="020B0303030403020204" pitchFamily="34" charset="0"/>
                </a:rPr>
                <a:t>2</a:t>
              </a:r>
              <a:r>
                <a:rPr lang="en-US" sz="3600" dirty="0" smtClean="0">
                  <a:solidFill>
                    <a:schemeClr val="bg1"/>
                  </a:solidFill>
                  <a:latin typeface="Bebas Neue" panose="020B0606020202050201" pitchFamily="34" charset="77"/>
                  <a:ea typeface="Source Sans Pro ExtraLight" panose="020B0303030403020204" pitchFamily="34" charset="0"/>
                </a:rPr>
                <a:t>0</a:t>
              </a:r>
              <a:endParaRPr lang="en-US" sz="3600" dirty="0">
                <a:solidFill>
                  <a:schemeClr val="bg1"/>
                </a:solidFill>
                <a:latin typeface="Bebas Neue" panose="020B0606020202050201" pitchFamily="34" charset="77"/>
                <a:ea typeface="Source Sans Pro ExtraLight" panose="020B0303030403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8A135E0-0018-B046-922C-E5F4123AA293}"/>
                </a:ext>
              </a:extLst>
            </p:cNvPr>
            <p:cNvSpPr txBox="1"/>
            <p:nvPr/>
          </p:nvSpPr>
          <p:spPr>
            <a:xfrm>
              <a:off x="10016352" y="4244640"/>
              <a:ext cx="1334678" cy="38734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36000" tIns="36000" rIns="36000" bIns="0" rtlCol="0" anchor="ctr" anchorCtr="0">
              <a:noAutofit/>
            </a:bodyPr>
            <a:lstStyle>
              <a:defPPr>
                <a:defRPr lang="en-US"/>
              </a:defPPr>
              <a:lvl1pPr>
                <a:lnSpc>
                  <a:spcPct val="114000"/>
                </a:lnSpc>
                <a:defRPr sz="1400" b="1">
                  <a:solidFill>
                    <a:schemeClr val="accent4"/>
                  </a:solidFill>
                  <a:latin typeface="Source Sans Pro SemiBold" panose="020B0503030403020204" pitchFamily="34" charset="0"/>
                  <a:ea typeface="Source Sans Pro SemiBold" panose="020B0503030403020204" pitchFamily="34" charset="0"/>
                </a:defRPr>
              </a:lvl1pPr>
            </a:lstStyle>
            <a:p>
              <a:pPr algn="ctr"/>
              <a:r>
                <a:rPr lang="en-GB" dirty="0" smtClean="0">
                  <a:solidFill>
                    <a:schemeClr val="accent5"/>
                  </a:solidFill>
                </a:rPr>
                <a:t>CT2</a:t>
              </a:r>
              <a:endParaRPr lang="en-GB" dirty="0">
                <a:solidFill>
                  <a:schemeClr val="accent5"/>
                </a:solidFill>
              </a:endParaRPr>
            </a:p>
          </p:txBody>
        </p:sp>
        <p:cxnSp>
          <p:nvCxnSpPr>
            <p:cNvPr id="74" name="Elbow Connector 73">
              <a:extLst>
                <a:ext uri="{FF2B5EF4-FFF2-40B4-BE49-F238E27FC236}">
                  <a16:creationId xmlns:a16="http://schemas.microsoft.com/office/drawing/2014/main" id="{831DD62D-5F23-B74D-89CC-2145BCA6FFDB}"/>
                </a:ext>
              </a:extLst>
            </p:cNvPr>
            <p:cNvCxnSpPr>
              <a:cxnSpLocks/>
              <a:stCxn id="70" idx="0"/>
            </p:cNvCxnSpPr>
            <p:nvPr/>
          </p:nvCxnSpPr>
          <p:spPr>
            <a:xfrm rot="16200000" flipV="1">
              <a:off x="10017209" y="2906010"/>
              <a:ext cx="472555" cy="1216140"/>
            </a:xfrm>
            <a:prstGeom prst="bentConnector2">
              <a:avLst/>
            </a:prstGeom>
            <a:ln w="19050">
              <a:solidFill>
                <a:schemeClr val="accent5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27BC294-BAF5-F349-A0D0-A6F3F7D2CE64}"/>
              </a:ext>
            </a:extLst>
          </p:cNvPr>
          <p:cNvGrpSpPr/>
          <p:nvPr/>
        </p:nvGrpSpPr>
        <p:grpSpPr>
          <a:xfrm>
            <a:off x="8901495" y="2070416"/>
            <a:ext cx="2215982" cy="921666"/>
            <a:chOff x="9146019" y="2166457"/>
            <a:chExt cx="2215982" cy="921666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E78583D-4333-574A-BD5A-F4518F22C603}"/>
                </a:ext>
              </a:extLst>
            </p:cNvPr>
            <p:cNvSpPr txBox="1"/>
            <p:nvPr/>
          </p:nvSpPr>
          <p:spPr>
            <a:xfrm>
              <a:off x="10336033" y="2703534"/>
              <a:ext cx="1025968" cy="38458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36000" tIns="36000" rIns="36000" bIns="0" rtlCol="0" anchor="ctr" anchorCtr="0">
              <a:noAutofit/>
            </a:bodyPr>
            <a:lstStyle/>
            <a:p>
              <a:pPr>
                <a:lnSpc>
                  <a:spcPct val="80000"/>
                </a:lnSpc>
              </a:pPr>
              <a:r>
                <a:rPr lang="en-GB" sz="1400" b="1" dirty="0" smtClean="0">
                  <a:solidFill>
                    <a:schemeClr val="accent6"/>
                  </a:solidFill>
                  <a:latin typeface="Source Sans Pro SemiBold" panose="020B0503030403020204" pitchFamily="34" charset="0"/>
                  <a:ea typeface="Source Sans Pro SemiBold" panose="020B0503030403020204" pitchFamily="34" charset="0"/>
                </a:rPr>
                <a:t>CT1</a:t>
              </a:r>
              <a:endParaRPr lang="en-GB" sz="1400" b="1" dirty="0">
                <a:solidFill>
                  <a:schemeClr val="accent6"/>
                </a:solidFill>
                <a:latin typeface="Source Sans Pro SemiBold" panose="020B0503030403020204" pitchFamily="34" charset="0"/>
                <a:ea typeface="Source Sans Pro SemiBold" panose="020B0503030403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C6AA349-44C4-A84C-9E35-53F34CB21693}"/>
                </a:ext>
              </a:extLst>
            </p:cNvPr>
            <p:cNvSpPr txBox="1"/>
            <p:nvPr/>
          </p:nvSpPr>
          <p:spPr>
            <a:xfrm>
              <a:off x="10273861" y="2166457"/>
              <a:ext cx="926781" cy="595944"/>
            </a:xfrm>
            <a:prstGeom prst="rect">
              <a:avLst/>
            </a:prstGeom>
            <a:noFill/>
          </p:spPr>
          <p:txBody>
            <a:bodyPr wrap="square" lIns="36000" tIns="0" rIns="36000" bIns="0" anchor="b" anchorCtr="0">
              <a:noAutofit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400" spc="4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Open Sans" panose="020B0606030504020204" pitchFamily="34" charset="0"/>
                </a:defRPr>
              </a:lvl1pPr>
            </a:lstStyle>
            <a:p>
              <a:pPr algn="l">
                <a:lnSpc>
                  <a:spcPct val="100000"/>
                </a:lnSpc>
              </a:pPr>
              <a:r>
                <a:rPr lang="en-US" sz="3600" dirty="0">
                  <a:solidFill>
                    <a:schemeClr val="bg1"/>
                  </a:solidFill>
                  <a:latin typeface="Bebas Neue" panose="020B0606020202050201" pitchFamily="34" charset="77"/>
                  <a:ea typeface="Source Sans Pro ExtraLight" panose="020B0303030403020204" pitchFamily="34" charset="0"/>
                </a:rPr>
                <a:t>1</a:t>
              </a:r>
              <a:r>
                <a:rPr lang="en-US" sz="3600" dirty="0" smtClean="0">
                  <a:solidFill>
                    <a:schemeClr val="bg1"/>
                  </a:solidFill>
                  <a:latin typeface="Bebas Neue" panose="020B0606020202050201" pitchFamily="34" charset="77"/>
                  <a:ea typeface="Source Sans Pro ExtraLight" panose="020B0303030403020204" pitchFamily="34" charset="0"/>
                </a:rPr>
                <a:t>0</a:t>
              </a:r>
              <a:endParaRPr lang="en-US" sz="3600" dirty="0">
                <a:solidFill>
                  <a:schemeClr val="bg1"/>
                </a:solidFill>
                <a:latin typeface="Bebas Neue" panose="020B0606020202050201" pitchFamily="34" charset="77"/>
                <a:ea typeface="Source Sans Pro ExtraLight" panose="020B0303030403020204" pitchFamily="34" charset="0"/>
              </a:endParaRP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A909BA5D-2273-DC4B-9E34-56839AECAD29}"/>
                </a:ext>
              </a:extLst>
            </p:cNvPr>
            <p:cNvCxnSpPr>
              <a:cxnSpLocks/>
              <a:stCxn id="72" idx="1"/>
            </p:cNvCxnSpPr>
            <p:nvPr/>
          </p:nvCxnSpPr>
          <p:spPr>
            <a:xfrm rot="10800000" flipV="1">
              <a:off x="9146019" y="2464429"/>
              <a:ext cx="1127843" cy="35111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951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2" grpId="0" animBg="1"/>
      <p:bldP spid="26" grpId="0"/>
      <p:bldP spid="27" grpId="0"/>
      <p:bldP spid="16" grpId="0" animBg="1"/>
      <p:bldP spid="18" grpId="0" animBg="1"/>
      <p:bldP spid="24" grpId="0" animBg="1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el 1"/>
          <p:cNvSpPr>
            <a:spLocks noGrp="1"/>
          </p:cNvSpPr>
          <p:nvPr>
            <p:ph type="title"/>
          </p:nvPr>
        </p:nvSpPr>
        <p:spPr>
          <a:xfrm>
            <a:off x="2292135" y="1700657"/>
            <a:ext cx="7886700" cy="994172"/>
          </a:xfrm>
          <a:noFill/>
        </p:spPr>
        <p:txBody>
          <a:bodyPr>
            <a:normAutofit/>
          </a:bodyPr>
          <a:lstStyle/>
          <a:p>
            <a:pPr algn="ctr"/>
            <a:r>
              <a:rPr lang="en-ZA" sz="3000" dirty="0"/>
              <a:t>Thank You!</a:t>
            </a:r>
            <a:endParaRPr lang="en-US" sz="3000" dirty="0"/>
          </a:p>
        </p:txBody>
      </p:sp>
      <p:sp>
        <p:nvSpPr>
          <p:cNvPr id="28" name="Rectangle 27"/>
          <p:cNvSpPr/>
          <p:nvPr/>
        </p:nvSpPr>
        <p:spPr>
          <a:xfrm>
            <a:off x="1524000" y="5153206"/>
            <a:ext cx="4929996" cy="634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9" name="Freeform 28"/>
          <p:cNvSpPr/>
          <p:nvPr/>
        </p:nvSpPr>
        <p:spPr>
          <a:xfrm>
            <a:off x="6453997" y="4570922"/>
            <a:ext cx="4231257" cy="1216325"/>
          </a:xfrm>
          <a:custGeom>
            <a:avLst/>
            <a:gdLst>
              <a:gd name="connsiteX0" fmla="*/ 0 w 5641676"/>
              <a:gd name="connsiteY0" fmla="*/ 776378 h 1656272"/>
              <a:gd name="connsiteX1" fmla="*/ 724619 w 5641676"/>
              <a:gd name="connsiteY1" fmla="*/ 0 h 1656272"/>
              <a:gd name="connsiteX2" fmla="*/ 5641676 w 5641676"/>
              <a:gd name="connsiteY2" fmla="*/ 0 h 1656272"/>
              <a:gd name="connsiteX3" fmla="*/ 5641676 w 5641676"/>
              <a:gd name="connsiteY3" fmla="*/ 1293963 h 1656272"/>
              <a:gd name="connsiteX4" fmla="*/ 4899804 w 5641676"/>
              <a:gd name="connsiteY4" fmla="*/ 1293963 h 1656272"/>
              <a:gd name="connsiteX5" fmla="*/ 0 w 5641676"/>
              <a:gd name="connsiteY5" fmla="*/ 1656272 h 1656272"/>
              <a:gd name="connsiteX6" fmla="*/ 0 w 5641676"/>
              <a:gd name="connsiteY6" fmla="*/ 776378 h 165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41676" h="1656272">
                <a:moveTo>
                  <a:pt x="0" y="776378"/>
                </a:moveTo>
                <a:lnTo>
                  <a:pt x="724619" y="0"/>
                </a:lnTo>
                <a:lnTo>
                  <a:pt x="5641676" y="0"/>
                </a:lnTo>
                <a:lnTo>
                  <a:pt x="5641676" y="1293963"/>
                </a:lnTo>
                <a:lnTo>
                  <a:pt x="4899804" y="1293963"/>
                </a:lnTo>
                <a:lnTo>
                  <a:pt x="0" y="1656272"/>
                </a:lnTo>
                <a:lnTo>
                  <a:pt x="0" y="77637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727" y="4624520"/>
            <a:ext cx="303750" cy="3037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727" y="4979113"/>
            <a:ext cx="303750" cy="3037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727" y="5326393"/>
            <a:ext cx="303750" cy="29531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847" y="4686914"/>
            <a:ext cx="885938" cy="8775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152651" y="5358017"/>
            <a:ext cx="18453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050" dirty="0">
                <a:latin typeface="AvantGarde Bk BT" panose="020B0402020202020204" pitchFamily="34" charset="0"/>
              </a:rPr>
              <a:t>info@belgiumcampus.ac.za</a:t>
            </a:r>
            <a:endParaRPr lang="en-GB" sz="1050" dirty="0">
              <a:latin typeface="AvantGarde Bk BT" panose="020B0402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49229" y="5358017"/>
            <a:ext cx="12426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050" dirty="0">
                <a:latin typeface="AvantGarde Bk BT" panose="020B0402020202020204" pitchFamily="34" charset="0"/>
              </a:rPr>
              <a:t>+27 10 593 53 68</a:t>
            </a:r>
            <a:endParaRPr lang="en-GB" sz="1050" dirty="0">
              <a:latin typeface="AvantGarde Bk BT" panose="020B0402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06007" y="4624520"/>
            <a:ext cx="13484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050" dirty="0">
                <a:latin typeface="AvantGarde Bk BT" panose="020B0402020202020204" pitchFamily="34" charset="0"/>
              </a:rPr>
              <a:t>/</a:t>
            </a:r>
            <a:r>
              <a:rPr lang="en-ZA" sz="1050" dirty="0" err="1">
                <a:latin typeface="AvantGarde Bk BT" panose="020B0402020202020204" pitchFamily="34" charset="0"/>
              </a:rPr>
              <a:t>belgiumcampusSA</a:t>
            </a:r>
            <a:endParaRPr lang="en-GB" sz="1050" dirty="0">
              <a:latin typeface="AvantGarde Bk BT" panose="020B0402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06008" y="5015571"/>
            <a:ext cx="12891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050" dirty="0">
                <a:latin typeface="AvantGarde Bk BT" panose="020B0402020202020204" pitchFamily="34" charset="0"/>
              </a:rPr>
              <a:t>#Belgium Campus</a:t>
            </a:r>
            <a:endParaRPr lang="en-GB" sz="1050" dirty="0">
              <a:latin typeface="AvantGarde Bk BT" panose="020B0402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506007" y="5354808"/>
            <a:ext cx="11689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050" dirty="0">
                <a:latin typeface="AvantGarde Bk BT" panose="020B0402020202020204" pitchFamily="34" charset="0"/>
              </a:rPr>
              <a:t>/</a:t>
            </a:r>
            <a:r>
              <a:rPr lang="en-ZA" sz="1050" dirty="0" err="1">
                <a:latin typeface="AvantGarde Bk BT" panose="020B0402020202020204" pitchFamily="34" charset="0"/>
              </a:rPr>
              <a:t>belgiumcampus</a:t>
            </a:r>
            <a:endParaRPr lang="en-GB" sz="1050" dirty="0">
              <a:latin typeface="AvantGarde Bk BT" panose="020B0402020202020204" pitchFamily="34" charset="0"/>
            </a:endParaRPr>
          </a:p>
        </p:txBody>
      </p:sp>
      <p:sp>
        <p:nvSpPr>
          <p:cNvPr id="14" name="Titel 1"/>
          <p:cNvSpPr txBox="1">
            <a:spLocks/>
          </p:cNvSpPr>
          <p:nvPr/>
        </p:nvSpPr>
        <p:spPr>
          <a:xfrm>
            <a:off x="2328542" y="2929845"/>
            <a:ext cx="7886700" cy="994172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ZA" sz="4500" i="1" dirty="0"/>
              <a:t>The End</a:t>
            </a:r>
            <a:endParaRPr lang="en-US" sz="4500" i="1" dirty="0"/>
          </a:p>
        </p:txBody>
      </p:sp>
    </p:spTree>
    <p:extLst>
      <p:ext uri="{BB962C8B-B14F-4D97-AF65-F5344CB8AC3E}">
        <p14:creationId xmlns:p14="http://schemas.microsoft.com/office/powerpoint/2010/main" val="381704539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46760" y="531614"/>
            <a:ext cx="34540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3200" b="1" dirty="0">
                <a:solidFill>
                  <a:srgbClr val="FF0000"/>
                </a:solidFill>
                <a:latin typeface="Source Sans Pro"/>
              </a:rPr>
              <a:t>Outcomes</a:t>
            </a:r>
            <a:endParaRPr lang="en-ZA" sz="3200" dirty="0">
              <a:latin typeface="Source Sans Pr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6760" y="1582341"/>
            <a:ext cx="106527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vantGarde Bk BT"/>
              </a:rPr>
              <a:t>Students should understand the following outcomes, upon successful completion of this module: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1173480" y="293918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55600">
              <a:buSzPts val="2000"/>
              <a:buChar char="-"/>
            </a:pPr>
            <a:r>
              <a:rPr lang="en-ZA" sz="2400" dirty="0">
                <a:solidFill>
                  <a:srgbClr val="FFC000"/>
                </a:solidFill>
              </a:rPr>
              <a:t>Intro to Amateur JavaScript</a:t>
            </a:r>
          </a:p>
          <a:p>
            <a:pPr marL="457200" lvl="0" indent="-355600">
              <a:buSzPts val="2000"/>
              <a:buChar char="-"/>
            </a:pPr>
            <a:r>
              <a:rPr lang="en-ZA" sz="2400" dirty="0">
                <a:solidFill>
                  <a:srgbClr val="FFC000"/>
                </a:solidFill>
              </a:rPr>
              <a:t>What is JavaScript</a:t>
            </a:r>
          </a:p>
          <a:p>
            <a:pPr marL="457200" lvl="0" indent="-355600">
              <a:buSzPts val="2000"/>
              <a:buChar char="-"/>
            </a:pPr>
            <a:r>
              <a:rPr lang="en-ZA" sz="2400" dirty="0">
                <a:solidFill>
                  <a:srgbClr val="FFC000"/>
                </a:solidFill>
              </a:rPr>
              <a:t>What JavaScript is not (Java vs. JavaScript)</a:t>
            </a:r>
          </a:p>
          <a:p>
            <a:pPr marL="457200" lvl="0" indent="-355600">
              <a:buSzPts val="2000"/>
              <a:buChar char="-"/>
            </a:pPr>
            <a:r>
              <a:rPr lang="en-ZA" sz="2400" dirty="0">
                <a:solidFill>
                  <a:srgbClr val="FFC000"/>
                </a:solidFill>
              </a:rPr>
              <a:t>JavaScript and ECMAScript</a:t>
            </a:r>
          </a:p>
          <a:p>
            <a:pPr marL="457200" lvl="0" indent="-355600">
              <a:buSzPts val="2000"/>
              <a:buChar char="-"/>
            </a:pPr>
            <a:r>
              <a:rPr lang="en-ZA" sz="2400" dirty="0">
                <a:solidFill>
                  <a:srgbClr val="FFC000"/>
                </a:solidFill>
              </a:rPr>
              <a:t>Tour of language features</a:t>
            </a:r>
          </a:p>
        </p:txBody>
      </p:sp>
    </p:spTree>
    <p:extLst>
      <p:ext uri="{BB962C8B-B14F-4D97-AF65-F5344CB8AC3E}">
        <p14:creationId xmlns:p14="http://schemas.microsoft.com/office/powerpoint/2010/main" val="216883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47">
            <a:extLst>
              <a:ext uri="{FF2B5EF4-FFF2-40B4-BE49-F238E27FC236}">
                <a16:creationId xmlns:a16="http://schemas.microsoft.com/office/drawing/2014/main" id="{3D50839F-9662-074C-B119-94DD99C1D32F}"/>
              </a:ext>
            </a:extLst>
          </p:cNvPr>
          <p:cNvSpPr/>
          <p:nvPr/>
        </p:nvSpPr>
        <p:spPr>
          <a:xfrm rot="10800000">
            <a:off x="-42053" y="1"/>
            <a:ext cx="338751" cy="6858000"/>
          </a:xfrm>
          <a:custGeom>
            <a:avLst/>
            <a:gdLst>
              <a:gd name="connsiteX0" fmla="*/ 1703090 w 1788856"/>
              <a:gd name="connsiteY0" fmla="*/ 0 h 6858000"/>
              <a:gd name="connsiteX1" fmla="*/ 1788856 w 1788856"/>
              <a:gd name="connsiteY1" fmla="*/ 0 h 6858000"/>
              <a:gd name="connsiteX2" fmla="*/ 1788856 w 1788856"/>
              <a:gd name="connsiteY2" fmla="*/ 6858000 h 6858000"/>
              <a:gd name="connsiteX3" fmla="*/ 0 w 1788856"/>
              <a:gd name="connsiteY3" fmla="*/ 6858000 h 6858000"/>
              <a:gd name="connsiteX4" fmla="*/ 1703090 w 1788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856" h="6858000">
                <a:moveTo>
                  <a:pt x="1703090" y="0"/>
                </a:moveTo>
                <a:lnTo>
                  <a:pt x="1788856" y="0"/>
                </a:lnTo>
                <a:lnTo>
                  <a:pt x="1788856" y="6858000"/>
                </a:lnTo>
                <a:lnTo>
                  <a:pt x="0" y="6858000"/>
                </a:lnTo>
                <a:lnTo>
                  <a:pt x="17030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sp>
        <p:nvSpPr>
          <p:cNvPr id="11" name="Freeform: Shape 47">
            <a:extLst>
              <a:ext uri="{FF2B5EF4-FFF2-40B4-BE49-F238E27FC236}">
                <a16:creationId xmlns:a16="http://schemas.microsoft.com/office/drawing/2014/main" id="{6FE7728F-892D-3642-B413-064647DD869D}"/>
              </a:ext>
            </a:extLst>
          </p:cNvPr>
          <p:cNvSpPr/>
          <p:nvPr/>
        </p:nvSpPr>
        <p:spPr>
          <a:xfrm>
            <a:off x="11776364" y="12632"/>
            <a:ext cx="415636" cy="6858000"/>
          </a:xfrm>
          <a:custGeom>
            <a:avLst/>
            <a:gdLst>
              <a:gd name="connsiteX0" fmla="*/ 1703090 w 1788856"/>
              <a:gd name="connsiteY0" fmla="*/ 0 h 6858000"/>
              <a:gd name="connsiteX1" fmla="*/ 1788856 w 1788856"/>
              <a:gd name="connsiteY1" fmla="*/ 0 h 6858000"/>
              <a:gd name="connsiteX2" fmla="*/ 1788856 w 1788856"/>
              <a:gd name="connsiteY2" fmla="*/ 6858000 h 6858000"/>
              <a:gd name="connsiteX3" fmla="*/ 0 w 1788856"/>
              <a:gd name="connsiteY3" fmla="*/ 6858000 h 6858000"/>
              <a:gd name="connsiteX4" fmla="*/ 1703090 w 1788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856" h="6858000">
                <a:moveTo>
                  <a:pt x="1703090" y="0"/>
                </a:moveTo>
                <a:lnTo>
                  <a:pt x="1788856" y="0"/>
                </a:lnTo>
                <a:lnTo>
                  <a:pt x="1788856" y="6858000"/>
                </a:lnTo>
                <a:lnTo>
                  <a:pt x="0" y="6858000"/>
                </a:lnTo>
                <a:lnTo>
                  <a:pt x="17030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E3FC5E-3E86-D04C-8309-3E5CA00ABB0B}"/>
              </a:ext>
            </a:extLst>
          </p:cNvPr>
          <p:cNvSpPr/>
          <p:nvPr/>
        </p:nvSpPr>
        <p:spPr>
          <a:xfrm>
            <a:off x="5987999" y="1146229"/>
            <a:ext cx="216000" cy="36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7F5F365-33FA-4DDA-B511-BFB648F894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0" y="6357977"/>
            <a:ext cx="689748" cy="43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0AF381-6E7F-2541-B10E-F49191E8F122}"/>
              </a:ext>
            </a:extLst>
          </p:cNvPr>
          <p:cNvSpPr txBox="1"/>
          <p:nvPr/>
        </p:nvSpPr>
        <p:spPr>
          <a:xfrm>
            <a:off x="3647092" y="388799"/>
            <a:ext cx="5113813" cy="687327"/>
          </a:xfrm>
          <a:prstGeom prst="rect">
            <a:avLst/>
          </a:prstGeom>
          <a:noFill/>
          <a:ln w="19050">
            <a:noFill/>
          </a:ln>
        </p:spPr>
        <p:txBody>
          <a:bodyPr wrap="square" tIns="36000" bIns="0" rtlCol="0" anchor="b" anchorCtr="0">
            <a:normAutofit fontScale="92500"/>
          </a:bodyPr>
          <a:lstStyle/>
          <a:p>
            <a:pPr algn="ctr">
              <a:lnSpc>
                <a:spcPct val="90000"/>
              </a:lnSpc>
            </a:pPr>
            <a:r>
              <a:rPr lang="en" sz="4000" dirty="0">
                <a:solidFill>
                  <a:srgbClr val="FFC000"/>
                </a:solidFill>
              </a:rPr>
              <a:t>How do web pages work</a:t>
            </a:r>
            <a:endParaRPr lang="en-GB" sz="4000" spc="300" dirty="0">
              <a:solidFill>
                <a:srgbClr val="FFC000"/>
              </a:solidFill>
              <a:latin typeface="Bebas Neue" panose="020B0606020202050201" pitchFamily="34" charset="77"/>
            </a:endParaRPr>
          </a:p>
        </p:txBody>
      </p:sp>
      <p:pic>
        <p:nvPicPr>
          <p:cNvPr id="9" name="Google Shape;85;p18"/>
          <p:cNvPicPr preferRelativeResize="0"/>
          <p:nvPr/>
        </p:nvPicPr>
        <p:blipFill rotWithShape="1">
          <a:blip r:embed="rId4">
            <a:alphaModFix/>
          </a:blip>
          <a:srcRect l="21168" t="23855" r="59122" b="26703"/>
          <a:stretch/>
        </p:blipFill>
        <p:spPr>
          <a:xfrm>
            <a:off x="2163345" y="1748275"/>
            <a:ext cx="1802100" cy="2319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8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845" y="1483369"/>
            <a:ext cx="3618308" cy="222565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4" name="Google Shape;86;p18"/>
          <p:cNvCxnSpPr>
            <a:cxnSpLocks/>
          </p:cNvCxnSpPr>
          <p:nvPr/>
        </p:nvCxnSpPr>
        <p:spPr>
          <a:xfrm flipV="1">
            <a:off x="3965445" y="1772474"/>
            <a:ext cx="1696976" cy="135706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96;p19"/>
          <p:cNvSpPr txBox="1"/>
          <p:nvPr/>
        </p:nvSpPr>
        <p:spPr>
          <a:xfrm>
            <a:off x="4977190" y="1407750"/>
            <a:ext cx="3476875" cy="57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http://belgiumcampus.ac.za</a:t>
            </a:r>
            <a:endParaRPr sz="1400" b="1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A153E9-9ADF-4E6C-AB25-D707359A6BC1}"/>
              </a:ext>
            </a:extLst>
          </p:cNvPr>
          <p:cNvSpPr txBox="1"/>
          <p:nvPr/>
        </p:nvSpPr>
        <p:spPr>
          <a:xfrm>
            <a:off x="2043424" y="4739184"/>
            <a:ext cx="8443695" cy="141419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defRPr spc="4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algn="ctr"/>
            <a:r>
              <a:rPr lang="en-US" sz="2000" dirty="0">
                <a:latin typeface="AvantGarde Bk BT" panose="020B0402020202020204"/>
              </a:rPr>
              <a:t>What happens in the background – step by step?</a:t>
            </a:r>
          </a:p>
          <a:p>
            <a:pPr marL="342900" indent="-342900" algn="ctr">
              <a:buFont typeface="Wingdings" panose="05000000000000000000" pitchFamily="2" charset="2"/>
              <a:buChar char="ü"/>
            </a:pPr>
            <a:endParaRPr lang="en-US" sz="2000" b="1" dirty="0">
              <a:solidFill>
                <a:srgbClr val="FF9900"/>
              </a:solidFill>
              <a:latin typeface="AvantGarde Bk BT" panose="020B0402020202020204"/>
            </a:endParaRPr>
          </a:p>
          <a:p>
            <a:pPr marL="342900" indent="-342900" algn="ctr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FF9900"/>
                </a:solidFill>
                <a:latin typeface="AvantGarde Bk BT" panose="020B0402020202020204"/>
              </a:rPr>
              <a:t>A user </a:t>
            </a:r>
            <a:r>
              <a:rPr lang="en-US" sz="2000" b="1" dirty="0">
                <a:solidFill>
                  <a:srgbClr val="FF9900"/>
                </a:solidFill>
                <a:ea typeface="Calibri"/>
                <a:cs typeface="Calibri"/>
                <a:sym typeface="Calibri"/>
              </a:rPr>
              <a:t>types in a URL in the address bar and hit "enter“.</a:t>
            </a:r>
          </a:p>
          <a:p>
            <a:pPr algn="ctr"/>
            <a:endParaRPr lang="en-US" sz="2000" dirty="0">
              <a:latin typeface="AvantGarde Bk BT" panose="020B0402020202020204"/>
            </a:endParaRPr>
          </a:p>
          <a:p>
            <a:pPr algn="ctr"/>
            <a:endParaRPr lang="en-US" sz="2000" i="1" dirty="0">
              <a:latin typeface="AvantGarde Bk BT" panose="020B0402020202020204"/>
            </a:endParaRPr>
          </a:p>
          <a:p>
            <a:pPr algn="ctr"/>
            <a:endParaRPr lang="en-GB" sz="2000" i="1" dirty="0">
              <a:latin typeface="AvantGarde Bk BT" panose="020B04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3801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47">
            <a:extLst>
              <a:ext uri="{FF2B5EF4-FFF2-40B4-BE49-F238E27FC236}">
                <a16:creationId xmlns:a16="http://schemas.microsoft.com/office/drawing/2014/main" id="{3D50839F-9662-074C-B119-94DD99C1D32F}"/>
              </a:ext>
            </a:extLst>
          </p:cNvPr>
          <p:cNvSpPr/>
          <p:nvPr/>
        </p:nvSpPr>
        <p:spPr>
          <a:xfrm rot="10800000">
            <a:off x="-42053" y="1"/>
            <a:ext cx="338751" cy="6858000"/>
          </a:xfrm>
          <a:custGeom>
            <a:avLst/>
            <a:gdLst>
              <a:gd name="connsiteX0" fmla="*/ 1703090 w 1788856"/>
              <a:gd name="connsiteY0" fmla="*/ 0 h 6858000"/>
              <a:gd name="connsiteX1" fmla="*/ 1788856 w 1788856"/>
              <a:gd name="connsiteY1" fmla="*/ 0 h 6858000"/>
              <a:gd name="connsiteX2" fmla="*/ 1788856 w 1788856"/>
              <a:gd name="connsiteY2" fmla="*/ 6858000 h 6858000"/>
              <a:gd name="connsiteX3" fmla="*/ 0 w 1788856"/>
              <a:gd name="connsiteY3" fmla="*/ 6858000 h 6858000"/>
              <a:gd name="connsiteX4" fmla="*/ 1703090 w 1788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856" h="6858000">
                <a:moveTo>
                  <a:pt x="1703090" y="0"/>
                </a:moveTo>
                <a:lnTo>
                  <a:pt x="1788856" y="0"/>
                </a:lnTo>
                <a:lnTo>
                  <a:pt x="1788856" y="6858000"/>
                </a:lnTo>
                <a:lnTo>
                  <a:pt x="0" y="6858000"/>
                </a:lnTo>
                <a:lnTo>
                  <a:pt x="17030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sp>
        <p:nvSpPr>
          <p:cNvPr id="11" name="Freeform: Shape 47">
            <a:extLst>
              <a:ext uri="{FF2B5EF4-FFF2-40B4-BE49-F238E27FC236}">
                <a16:creationId xmlns:a16="http://schemas.microsoft.com/office/drawing/2014/main" id="{6FE7728F-892D-3642-B413-064647DD869D}"/>
              </a:ext>
            </a:extLst>
          </p:cNvPr>
          <p:cNvSpPr/>
          <p:nvPr/>
        </p:nvSpPr>
        <p:spPr>
          <a:xfrm>
            <a:off x="11776364" y="12632"/>
            <a:ext cx="415636" cy="6858000"/>
          </a:xfrm>
          <a:custGeom>
            <a:avLst/>
            <a:gdLst>
              <a:gd name="connsiteX0" fmla="*/ 1703090 w 1788856"/>
              <a:gd name="connsiteY0" fmla="*/ 0 h 6858000"/>
              <a:gd name="connsiteX1" fmla="*/ 1788856 w 1788856"/>
              <a:gd name="connsiteY1" fmla="*/ 0 h 6858000"/>
              <a:gd name="connsiteX2" fmla="*/ 1788856 w 1788856"/>
              <a:gd name="connsiteY2" fmla="*/ 6858000 h 6858000"/>
              <a:gd name="connsiteX3" fmla="*/ 0 w 1788856"/>
              <a:gd name="connsiteY3" fmla="*/ 6858000 h 6858000"/>
              <a:gd name="connsiteX4" fmla="*/ 1703090 w 1788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856" h="6858000">
                <a:moveTo>
                  <a:pt x="1703090" y="0"/>
                </a:moveTo>
                <a:lnTo>
                  <a:pt x="1788856" y="0"/>
                </a:lnTo>
                <a:lnTo>
                  <a:pt x="1788856" y="6858000"/>
                </a:lnTo>
                <a:lnTo>
                  <a:pt x="0" y="6858000"/>
                </a:lnTo>
                <a:lnTo>
                  <a:pt x="17030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E3FC5E-3E86-D04C-8309-3E5CA00ABB0B}"/>
              </a:ext>
            </a:extLst>
          </p:cNvPr>
          <p:cNvSpPr/>
          <p:nvPr/>
        </p:nvSpPr>
        <p:spPr>
          <a:xfrm>
            <a:off x="5987999" y="1146229"/>
            <a:ext cx="216000" cy="36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7F5F365-33FA-4DDA-B511-BFB648F894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0" y="6357977"/>
            <a:ext cx="689748" cy="43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0AF381-6E7F-2541-B10E-F49191E8F122}"/>
              </a:ext>
            </a:extLst>
          </p:cNvPr>
          <p:cNvSpPr txBox="1"/>
          <p:nvPr/>
        </p:nvSpPr>
        <p:spPr>
          <a:xfrm>
            <a:off x="3647092" y="388799"/>
            <a:ext cx="5113813" cy="687327"/>
          </a:xfrm>
          <a:prstGeom prst="rect">
            <a:avLst/>
          </a:prstGeom>
          <a:noFill/>
          <a:ln w="19050">
            <a:noFill/>
          </a:ln>
        </p:spPr>
        <p:txBody>
          <a:bodyPr wrap="square" tIns="36000" bIns="0" rtlCol="0" anchor="b" anchorCtr="0">
            <a:normAutofit fontScale="92500"/>
          </a:bodyPr>
          <a:lstStyle/>
          <a:p>
            <a:pPr algn="ctr">
              <a:lnSpc>
                <a:spcPct val="90000"/>
              </a:lnSpc>
            </a:pPr>
            <a:r>
              <a:rPr lang="en" sz="4000" dirty="0">
                <a:solidFill>
                  <a:srgbClr val="FFC000"/>
                </a:solidFill>
              </a:rPr>
              <a:t>How do web pages work</a:t>
            </a:r>
            <a:endParaRPr lang="en-GB" sz="4000" spc="300" dirty="0">
              <a:solidFill>
                <a:srgbClr val="FFC000"/>
              </a:solidFill>
              <a:latin typeface="Bebas Neue" panose="020B0606020202050201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A153E9-9ADF-4E6C-AB25-D707359A6BC1}"/>
              </a:ext>
            </a:extLst>
          </p:cNvPr>
          <p:cNvSpPr txBox="1"/>
          <p:nvPr/>
        </p:nvSpPr>
        <p:spPr>
          <a:xfrm>
            <a:off x="1663549" y="1272622"/>
            <a:ext cx="3297218" cy="112829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en-US"/>
            </a:defPPr>
            <a:lvl1pPr>
              <a:lnSpc>
                <a:spcPct val="90000"/>
              </a:lnSpc>
              <a:defRPr spc="4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sz="1600" i="1" dirty="0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Browser sends an </a:t>
            </a:r>
            <a:r>
              <a:rPr lang="en-US" sz="1600" i="1" dirty="0">
                <a:solidFill>
                  <a:srgbClr val="FFC000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HTTP request </a:t>
            </a:r>
            <a:r>
              <a:rPr lang="en-US" sz="1600" i="1" dirty="0"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saying "Please GET me the index.html file, located at: http://belgiumcampus.ac.za"</a:t>
            </a:r>
          </a:p>
        </p:txBody>
      </p:sp>
      <p:pic>
        <p:nvPicPr>
          <p:cNvPr id="12" name="Google Shape;110;p21"/>
          <p:cNvPicPr preferRelativeResize="0"/>
          <p:nvPr/>
        </p:nvPicPr>
        <p:blipFill rotWithShape="1">
          <a:blip r:embed="rId4">
            <a:alphaModFix/>
          </a:blip>
          <a:srcRect l="21168" t="23855" r="59122" b="26703"/>
          <a:stretch/>
        </p:blipFill>
        <p:spPr>
          <a:xfrm>
            <a:off x="1351348" y="3237330"/>
            <a:ext cx="1212600" cy="15606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9" name="Google Shape;111;p21"/>
          <p:cNvCxnSpPr/>
          <p:nvPr/>
        </p:nvCxnSpPr>
        <p:spPr>
          <a:xfrm rot="10800000" flipH="1">
            <a:off x="2402563" y="3394827"/>
            <a:ext cx="811200" cy="740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" name="Google Shape;1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6162" y="2762092"/>
            <a:ext cx="1919406" cy="133381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" name="Google Shape;11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7407" y="908082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16;p21"/>
          <p:cNvSpPr/>
          <p:nvPr/>
        </p:nvSpPr>
        <p:spPr>
          <a:xfrm>
            <a:off x="6017563" y="1615970"/>
            <a:ext cx="1492128" cy="1205820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(Routing, etc…)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" name="Google Shape;117;p21"/>
          <p:cNvCxnSpPr/>
          <p:nvPr/>
        </p:nvCxnSpPr>
        <p:spPr>
          <a:xfrm rot="10800000" flipH="1">
            <a:off x="5105042" y="2504840"/>
            <a:ext cx="1120800" cy="633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118;p21"/>
          <p:cNvCxnSpPr/>
          <p:nvPr/>
        </p:nvCxnSpPr>
        <p:spPr>
          <a:xfrm rot="10800000" flipH="1">
            <a:off x="7383164" y="1509867"/>
            <a:ext cx="1120800" cy="633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Google Shape;115;p21"/>
          <p:cNvSpPr txBox="1"/>
          <p:nvPr/>
        </p:nvSpPr>
        <p:spPr>
          <a:xfrm>
            <a:off x="7421983" y="3431173"/>
            <a:ext cx="4385038" cy="550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chemeClr val="bg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Server at: http://belgiumcampus.ac.za</a:t>
            </a:r>
            <a:endParaRPr sz="1600" i="1" dirty="0">
              <a:solidFill>
                <a:schemeClr val="bg1"/>
              </a:solidFill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67D5F-416C-DF58-4A49-1DFEC98D2AD1}"/>
              </a:ext>
            </a:extLst>
          </p:cNvPr>
          <p:cNvSpPr txBox="1"/>
          <p:nvPr/>
        </p:nvSpPr>
        <p:spPr>
          <a:xfrm>
            <a:off x="860662" y="5089816"/>
            <a:ext cx="107060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b="1" i="0" kern="1200" dirty="0">
                <a:solidFill>
                  <a:srgbClr val="FF9900"/>
                </a:solidFill>
                <a:effectLst/>
                <a:latin typeface="+mn-lt"/>
                <a:ea typeface="+mn-ea"/>
                <a:cs typeface="+mn-cs"/>
              </a:rPr>
              <a:t>HTTP requests</a:t>
            </a:r>
            <a:r>
              <a:rPr lang="en-US" sz="1800" b="0" i="0" kern="1200" dirty="0">
                <a:solidFill>
                  <a:srgbClr val="FF9900"/>
                </a:solidFill>
                <a:effectLst/>
                <a:latin typeface="+mn-lt"/>
                <a:ea typeface="+mn-ea"/>
                <a:cs typeface="+mn-cs"/>
              </a:rPr>
              <a:t> work as the intermediary transportation method between a client/application and a server. 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b="0" i="0" kern="1200" dirty="0">
                <a:solidFill>
                  <a:srgbClr val="FF9900"/>
                </a:solidFill>
                <a:effectLst/>
                <a:latin typeface="+mn-lt"/>
                <a:ea typeface="+mn-ea"/>
                <a:cs typeface="+mn-cs"/>
              </a:rPr>
              <a:t>The client submits an </a:t>
            </a:r>
            <a:r>
              <a:rPr lang="en-US" sz="1800" b="1" i="0" kern="1200" dirty="0">
                <a:solidFill>
                  <a:srgbClr val="FF9900"/>
                </a:solidFill>
                <a:effectLst/>
                <a:latin typeface="+mn-lt"/>
                <a:ea typeface="+mn-ea"/>
                <a:cs typeface="+mn-cs"/>
              </a:rPr>
              <a:t>HTTP request</a:t>
            </a:r>
            <a:r>
              <a:rPr lang="en-US" sz="1800" b="0" i="0" kern="1200" dirty="0">
                <a:solidFill>
                  <a:srgbClr val="FF9900"/>
                </a:solidFill>
                <a:effectLst/>
                <a:latin typeface="+mn-lt"/>
                <a:ea typeface="+mn-ea"/>
                <a:cs typeface="+mn-cs"/>
              </a:rPr>
              <a:t> to the server, and after internalizing the message, the server sends back a response. 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b="0" i="0" kern="1200" dirty="0">
                <a:solidFill>
                  <a:srgbClr val="FF9900"/>
                </a:solidFill>
                <a:effectLst/>
                <a:latin typeface="+mn-lt"/>
                <a:ea typeface="+mn-ea"/>
                <a:cs typeface="+mn-cs"/>
              </a:rPr>
              <a:t>The response also contains status information about the </a:t>
            </a:r>
            <a:r>
              <a:rPr lang="en-US" sz="1800" b="1" i="0" kern="1200" dirty="0">
                <a:solidFill>
                  <a:srgbClr val="FF9900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en-US" sz="1800" b="0" i="0" kern="1200" dirty="0">
                <a:solidFill>
                  <a:srgbClr val="FF9900"/>
                </a:solidFill>
                <a:effectLst/>
                <a:latin typeface="+mn-lt"/>
                <a:ea typeface="+mn-ea"/>
                <a:cs typeface="+mn-cs"/>
              </a:rPr>
              <a:t>. e.g.:</a:t>
            </a:r>
            <a:r>
              <a:rPr lang="en-US" sz="1800" b="0" i="0" kern="1200" baseline="0" dirty="0">
                <a:solidFill>
                  <a:srgbClr val="FF9900"/>
                </a:solidFill>
                <a:effectLst/>
                <a:latin typeface="+mn-lt"/>
                <a:ea typeface="+mn-ea"/>
                <a:cs typeface="+mn-cs"/>
              </a:rPr>
              <a:t> 404 for error or 200 for success</a:t>
            </a:r>
            <a:endParaRPr lang="en-US" sz="1800" dirty="0">
              <a:solidFill>
                <a:srgbClr val="FF9900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364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animBg="1"/>
      <p:bldP spid="25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47">
            <a:extLst>
              <a:ext uri="{FF2B5EF4-FFF2-40B4-BE49-F238E27FC236}">
                <a16:creationId xmlns:a16="http://schemas.microsoft.com/office/drawing/2014/main" id="{3D50839F-9662-074C-B119-94DD99C1D32F}"/>
              </a:ext>
            </a:extLst>
          </p:cNvPr>
          <p:cNvSpPr/>
          <p:nvPr/>
        </p:nvSpPr>
        <p:spPr>
          <a:xfrm rot="10800000">
            <a:off x="-42053" y="1"/>
            <a:ext cx="338751" cy="6858000"/>
          </a:xfrm>
          <a:custGeom>
            <a:avLst/>
            <a:gdLst>
              <a:gd name="connsiteX0" fmla="*/ 1703090 w 1788856"/>
              <a:gd name="connsiteY0" fmla="*/ 0 h 6858000"/>
              <a:gd name="connsiteX1" fmla="*/ 1788856 w 1788856"/>
              <a:gd name="connsiteY1" fmla="*/ 0 h 6858000"/>
              <a:gd name="connsiteX2" fmla="*/ 1788856 w 1788856"/>
              <a:gd name="connsiteY2" fmla="*/ 6858000 h 6858000"/>
              <a:gd name="connsiteX3" fmla="*/ 0 w 1788856"/>
              <a:gd name="connsiteY3" fmla="*/ 6858000 h 6858000"/>
              <a:gd name="connsiteX4" fmla="*/ 1703090 w 1788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856" h="6858000">
                <a:moveTo>
                  <a:pt x="1703090" y="0"/>
                </a:moveTo>
                <a:lnTo>
                  <a:pt x="1788856" y="0"/>
                </a:lnTo>
                <a:lnTo>
                  <a:pt x="1788856" y="6858000"/>
                </a:lnTo>
                <a:lnTo>
                  <a:pt x="0" y="6858000"/>
                </a:lnTo>
                <a:lnTo>
                  <a:pt x="17030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sp>
        <p:nvSpPr>
          <p:cNvPr id="11" name="Freeform: Shape 47">
            <a:extLst>
              <a:ext uri="{FF2B5EF4-FFF2-40B4-BE49-F238E27FC236}">
                <a16:creationId xmlns:a16="http://schemas.microsoft.com/office/drawing/2014/main" id="{6FE7728F-892D-3642-B413-064647DD869D}"/>
              </a:ext>
            </a:extLst>
          </p:cNvPr>
          <p:cNvSpPr/>
          <p:nvPr/>
        </p:nvSpPr>
        <p:spPr>
          <a:xfrm>
            <a:off x="11776364" y="12632"/>
            <a:ext cx="415636" cy="6858000"/>
          </a:xfrm>
          <a:custGeom>
            <a:avLst/>
            <a:gdLst>
              <a:gd name="connsiteX0" fmla="*/ 1703090 w 1788856"/>
              <a:gd name="connsiteY0" fmla="*/ 0 h 6858000"/>
              <a:gd name="connsiteX1" fmla="*/ 1788856 w 1788856"/>
              <a:gd name="connsiteY1" fmla="*/ 0 h 6858000"/>
              <a:gd name="connsiteX2" fmla="*/ 1788856 w 1788856"/>
              <a:gd name="connsiteY2" fmla="*/ 6858000 h 6858000"/>
              <a:gd name="connsiteX3" fmla="*/ 0 w 1788856"/>
              <a:gd name="connsiteY3" fmla="*/ 6858000 h 6858000"/>
              <a:gd name="connsiteX4" fmla="*/ 1703090 w 1788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856" h="6858000">
                <a:moveTo>
                  <a:pt x="1703090" y="0"/>
                </a:moveTo>
                <a:lnTo>
                  <a:pt x="1788856" y="0"/>
                </a:lnTo>
                <a:lnTo>
                  <a:pt x="1788856" y="6858000"/>
                </a:lnTo>
                <a:lnTo>
                  <a:pt x="0" y="6858000"/>
                </a:lnTo>
                <a:lnTo>
                  <a:pt x="17030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E3FC5E-3E86-D04C-8309-3E5CA00ABB0B}"/>
              </a:ext>
            </a:extLst>
          </p:cNvPr>
          <p:cNvSpPr/>
          <p:nvPr/>
        </p:nvSpPr>
        <p:spPr>
          <a:xfrm>
            <a:off x="1480427" y="812755"/>
            <a:ext cx="216000" cy="36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7F5F365-33FA-4DDA-B511-BFB648F894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0" y="6357977"/>
            <a:ext cx="689748" cy="43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0AF381-6E7F-2541-B10E-F49191E8F122}"/>
              </a:ext>
            </a:extLst>
          </p:cNvPr>
          <p:cNvSpPr txBox="1"/>
          <p:nvPr/>
        </p:nvSpPr>
        <p:spPr>
          <a:xfrm>
            <a:off x="982186" y="109247"/>
            <a:ext cx="5113813" cy="687327"/>
          </a:xfrm>
          <a:prstGeom prst="rect">
            <a:avLst/>
          </a:prstGeom>
          <a:noFill/>
          <a:ln w="19050">
            <a:noFill/>
          </a:ln>
        </p:spPr>
        <p:txBody>
          <a:bodyPr wrap="square" tIns="36000" bIns="0" rtlCol="0" anchor="b" anchorCtr="0">
            <a:normAutofit fontScale="92500"/>
          </a:bodyPr>
          <a:lstStyle/>
          <a:p>
            <a:pPr algn="ctr">
              <a:lnSpc>
                <a:spcPct val="90000"/>
              </a:lnSpc>
            </a:pPr>
            <a:r>
              <a:rPr lang="en" sz="4000" dirty="0">
                <a:solidFill>
                  <a:srgbClr val="FFC000"/>
                </a:solidFill>
              </a:rPr>
              <a:t>How do web pages work</a:t>
            </a:r>
            <a:endParaRPr lang="en-GB" sz="4000" spc="300" dirty="0">
              <a:solidFill>
                <a:srgbClr val="FFC000"/>
              </a:solidFill>
              <a:latin typeface="Bebas Neue" panose="020B0606020202050201" pitchFamily="34" charset="77"/>
            </a:endParaRPr>
          </a:p>
        </p:txBody>
      </p:sp>
      <p:pic>
        <p:nvPicPr>
          <p:cNvPr id="12" name="Google Shape;110;p21"/>
          <p:cNvPicPr preferRelativeResize="0"/>
          <p:nvPr/>
        </p:nvPicPr>
        <p:blipFill rotWithShape="1">
          <a:blip r:embed="rId4">
            <a:alphaModFix/>
          </a:blip>
          <a:srcRect l="21168" t="23855" r="59122" b="26703"/>
          <a:stretch/>
        </p:blipFill>
        <p:spPr>
          <a:xfrm>
            <a:off x="821295" y="2188889"/>
            <a:ext cx="1212600" cy="15606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9" name="Google Shape;111;p21"/>
          <p:cNvCxnSpPr/>
          <p:nvPr/>
        </p:nvCxnSpPr>
        <p:spPr>
          <a:xfrm rot="10800000" flipH="1">
            <a:off x="2065353" y="2228789"/>
            <a:ext cx="811200" cy="740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" name="Google Shape;1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8903" y="1927443"/>
            <a:ext cx="1919406" cy="133381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" name="Google Shape;11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7802" y="884908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16;p21"/>
          <p:cNvSpPr/>
          <p:nvPr/>
        </p:nvSpPr>
        <p:spPr>
          <a:xfrm>
            <a:off x="5776652" y="1530611"/>
            <a:ext cx="1492128" cy="1205820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(Routing, etc…)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" name="Google Shape;117;p21"/>
          <p:cNvCxnSpPr/>
          <p:nvPr/>
        </p:nvCxnSpPr>
        <p:spPr>
          <a:xfrm rot="10800000" flipH="1">
            <a:off x="4670566" y="1826377"/>
            <a:ext cx="1120800" cy="633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118;p21"/>
          <p:cNvCxnSpPr/>
          <p:nvPr/>
        </p:nvCxnSpPr>
        <p:spPr>
          <a:xfrm rot="10800000" flipH="1">
            <a:off x="7223288" y="1238039"/>
            <a:ext cx="1120800" cy="633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Google Shape;115;p21"/>
          <p:cNvSpPr txBox="1"/>
          <p:nvPr/>
        </p:nvSpPr>
        <p:spPr>
          <a:xfrm>
            <a:off x="8389990" y="272829"/>
            <a:ext cx="3190482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chemeClr val="bg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Server at:</a:t>
            </a:r>
            <a:endParaRPr sz="1600" i="1" dirty="0">
              <a:solidFill>
                <a:schemeClr val="bg1"/>
              </a:solidFill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" sz="1600" i="1" dirty="0">
                <a:solidFill>
                  <a:schemeClr val="bg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http://belgiumcampus.ac.za</a:t>
            </a:r>
            <a:endParaRPr sz="1600" i="1" dirty="0">
              <a:solidFill>
                <a:schemeClr val="bg1"/>
              </a:solidFill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27;p22"/>
          <p:cNvSpPr txBox="1">
            <a:spLocks/>
          </p:cNvSpPr>
          <p:nvPr/>
        </p:nvSpPr>
        <p:spPr>
          <a:xfrm>
            <a:off x="8360800" y="3229249"/>
            <a:ext cx="3695356" cy="1439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i="1" dirty="0">
                <a:solidFill>
                  <a:schemeClr val="bg1"/>
                </a:solidFill>
                <a:latin typeface="Century Gothic" panose="020B0502020202020204" pitchFamily="34" charset="0"/>
                <a:sym typeface="Calibri"/>
              </a:rPr>
              <a:t>Assuming all goes well, the server responds by sending the HTML file (</a:t>
            </a:r>
            <a:r>
              <a:rPr lang="en-US" sz="1600" i="1" dirty="0">
                <a:solidFill>
                  <a:srgbClr val="FFC000"/>
                </a:solidFill>
                <a:latin typeface="Century Gothic" panose="020B0502020202020204" pitchFamily="34" charset="0"/>
                <a:sym typeface="Calibri"/>
              </a:rPr>
              <a:t>resource</a:t>
            </a:r>
            <a:r>
              <a:rPr lang="en-US" sz="1600" i="1" dirty="0">
                <a:solidFill>
                  <a:schemeClr val="bg1"/>
                </a:solidFill>
                <a:latin typeface="Century Gothic" panose="020B0502020202020204" pitchFamily="34" charset="0"/>
                <a:sym typeface="Calibri"/>
              </a:rPr>
              <a:t>) through the internet back to the browser to display.</a:t>
            </a:r>
          </a:p>
        </p:txBody>
      </p:sp>
      <p:cxnSp>
        <p:nvCxnSpPr>
          <p:cNvPr id="27" name="Google Shape;132;p22"/>
          <p:cNvCxnSpPr/>
          <p:nvPr/>
        </p:nvCxnSpPr>
        <p:spPr>
          <a:xfrm flipH="1">
            <a:off x="7323018" y="1554989"/>
            <a:ext cx="1120800" cy="633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133;p22"/>
          <p:cNvCxnSpPr/>
          <p:nvPr/>
        </p:nvCxnSpPr>
        <p:spPr>
          <a:xfrm flipH="1">
            <a:off x="4812033" y="2419481"/>
            <a:ext cx="1120800" cy="633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0" name="Google Shape;13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0042" y="2957851"/>
            <a:ext cx="633900" cy="6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4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5056" y="2086975"/>
            <a:ext cx="1014750" cy="10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D18F6A-C046-CC34-8D89-617C0541B230}"/>
              </a:ext>
            </a:extLst>
          </p:cNvPr>
          <p:cNvSpPr txBox="1"/>
          <p:nvPr/>
        </p:nvSpPr>
        <p:spPr>
          <a:xfrm>
            <a:off x="754178" y="4742798"/>
            <a:ext cx="102795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FF9900"/>
                </a:solidFill>
                <a:latin typeface="+mn-lt"/>
                <a:ea typeface="Calibri"/>
                <a:cs typeface="Calibri"/>
                <a:sym typeface="Calibri"/>
              </a:rPr>
              <a:t>Remember, the HTML file is read by the browser from top to bottom.</a:t>
            </a:r>
            <a:r>
              <a:rPr lang="en-US" sz="1800" baseline="0" dirty="0">
                <a:solidFill>
                  <a:srgbClr val="FF9900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baseline="0" dirty="0">
                <a:solidFill>
                  <a:srgbClr val="FF9900"/>
                </a:solidFill>
                <a:latin typeface="+mn-lt"/>
                <a:ea typeface="Calibri"/>
                <a:cs typeface="Calibri"/>
                <a:sym typeface="Calibri"/>
              </a:rPr>
              <a:t>In the &lt;head&gt; tag, we will have a </a:t>
            </a:r>
            <a:r>
              <a:rPr lang="en-US" sz="1800" i="1" dirty="0">
                <a:solidFill>
                  <a:srgbClr val="FF9900"/>
                </a:solidFill>
                <a:latin typeface="Century Gothic" panose="020B0502020202020204" pitchFamily="34" charset="0"/>
                <a:ea typeface="Consolas"/>
                <a:cs typeface="Consolas"/>
                <a:sym typeface="Consolas"/>
              </a:rPr>
              <a:t>&lt;link </a:t>
            </a:r>
            <a:r>
              <a:rPr lang="en-US" sz="1800" i="1" dirty="0" err="1">
                <a:solidFill>
                  <a:srgbClr val="FF9900"/>
                </a:solidFill>
                <a:latin typeface="Century Gothic" panose="020B0502020202020204" pitchFamily="34" charset="0"/>
                <a:ea typeface="Consolas"/>
                <a:cs typeface="Consolas"/>
                <a:sym typeface="Consolas"/>
              </a:rPr>
              <a:t>src</a:t>
            </a:r>
            <a:r>
              <a:rPr lang="en-US" sz="1800" i="1" dirty="0">
                <a:solidFill>
                  <a:srgbClr val="FF9900"/>
                </a:solidFill>
                <a:latin typeface="Century Gothic" panose="020B0502020202020204" pitchFamily="34" charset="0"/>
                <a:ea typeface="Consolas"/>
                <a:cs typeface="Consolas"/>
                <a:sym typeface="Consolas"/>
              </a:rPr>
              <a:t> = "style.css" .../&gt;</a:t>
            </a:r>
            <a:r>
              <a:rPr lang="en-US" sz="1800" i="1" dirty="0">
                <a:solidFill>
                  <a:srgbClr val="FF9900"/>
                </a:solidFill>
                <a:latin typeface="Century Gothic" panose="020B0502020202020204" pitchFamily="34" charset="0"/>
                <a:ea typeface="Consolas"/>
                <a:cs typeface="Calibri"/>
                <a:sym typeface="Calibri"/>
              </a:rPr>
              <a:t>, </a:t>
            </a:r>
            <a:r>
              <a:rPr lang="en-US" sz="1800" baseline="0" dirty="0">
                <a:solidFill>
                  <a:srgbClr val="FF9900"/>
                </a:solidFill>
                <a:latin typeface="+mn-lt"/>
                <a:ea typeface="Calibri"/>
                <a:cs typeface="Calibri"/>
                <a:sym typeface="Calibri"/>
              </a:rPr>
              <a:t>which contains our styling of the HTML page.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baseline="0" dirty="0">
                <a:solidFill>
                  <a:srgbClr val="FF9900"/>
                </a:solidFill>
                <a:latin typeface="+mn-lt"/>
                <a:ea typeface="Calibri"/>
                <a:cs typeface="Calibri"/>
                <a:sym typeface="Calibri"/>
              </a:rPr>
              <a:t>So, before the browser loads the entire HTML file, the </a:t>
            </a:r>
            <a:r>
              <a:rPr lang="en-US" sz="1800" b="1" i="1" baseline="0" dirty="0">
                <a:solidFill>
                  <a:srgbClr val="FF9900"/>
                </a:solidFill>
                <a:latin typeface="+mn-lt"/>
                <a:ea typeface="Calibri"/>
                <a:cs typeface="Calibri"/>
                <a:sym typeface="Calibri"/>
              </a:rPr>
              <a:t>styles.css</a:t>
            </a:r>
            <a:r>
              <a:rPr lang="en-US" sz="1800" baseline="0" dirty="0">
                <a:solidFill>
                  <a:srgbClr val="FF9900"/>
                </a:solidFill>
                <a:latin typeface="+mn-lt"/>
                <a:ea typeface="Calibri"/>
                <a:cs typeface="Calibri"/>
                <a:sym typeface="Calibri"/>
              </a:rPr>
              <a:t> file is fetched by the browser, from the server</a:t>
            </a:r>
            <a:endParaRPr lang="en-ZA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53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/>
      <p:bldP spid="26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47">
            <a:extLst>
              <a:ext uri="{FF2B5EF4-FFF2-40B4-BE49-F238E27FC236}">
                <a16:creationId xmlns:a16="http://schemas.microsoft.com/office/drawing/2014/main" id="{3D50839F-9662-074C-B119-94DD99C1D32F}"/>
              </a:ext>
            </a:extLst>
          </p:cNvPr>
          <p:cNvSpPr/>
          <p:nvPr/>
        </p:nvSpPr>
        <p:spPr>
          <a:xfrm rot="10800000">
            <a:off x="-42053" y="1"/>
            <a:ext cx="338751" cy="6858000"/>
          </a:xfrm>
          <a:custGeom>
            <a:avLst/>
            <a:gdLst>
              <a:gd name="connsiteX0" fmla="*/ 1703090 w 1788856"/>
              <a:gd name="connsiteY0" fmla="*/ 0 h 6858000"/>
              <a:gd name="connsiteX1" fmla="*/ 1788856 w 1788856"/>
              <a:gd name="connsiteY1" fmla="*/ 0 h 6858000"/>
              <a:gd name="connsiteX2" fmla="*/ 1788856 w 1788856"/>
              <a:gd name="connsiteY2" fmla="*/ 6858000 h 6858000"/>
              <a:gd name="connsiteX3" fmla="*/ 0 w 1788856"/>
              <a:gd name="connsiteY3" fmla="*/ 6858000 h 6858000"/>
              <a:gd name="connsiteX4" fmla="*/ 1703090 w 1788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856" h="6858000">
                <a:moveTo>
                  <a:pt x="1703090" y="0"/>
                </a:moveTo>
                <a:lnTo>
                  <a:pt x="1788856" y="0"/>
                </a:lnTo>
                <a:lnTo>
                  <a:pt x="1788856" y="6858000"/>
                </a:lnTo>
                <a:lnTo>
                  <a:pt x="0" y="6858000"/>
                </a:lnTo>
                <a:lnTo>
                  <a:pt x="17030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sp>
        <p:nvSpPr>
          <p:cNvPr id="11" name="Freeform: Shape 47">
            <a:extLst>
              <a:ext uri="{FF2B5EF4-FFF2-40B4-BE49-F238E27FC236}">
                <a16:creationId xmlns:a16="http://schemas.microsoft.com/office/drawing/2014/main" id="{6FE7728F-892D-3642-B413-064647DD869D}"/>
              </a:ext>
            </a:extLst>
          </p:cNvPr>
          <p:cNvSpPr/>
          <p:nvPr/>
        </p:nvSpPr>
        <p:spPr>
          <a:xfrm>
            <a:off x="11776364" y="12632"/>
            <a:ext cx="415636" cy="6858000"/>
          </a:xfrm>
          <a:custGeom>
            <a:avLst/>
            <a:gdLst>
              <a:gd name="connsiteX0" fmla="*/ 1703090 w 1788856"/>
              <a:gd name="connsiteY0" fmla="*/ 0 h 6858000"/>
              <a:gd name="connsiteX1" fmla="*/ 1788856 w 1788856"/>
              <a:gd name="connsiteY1" fmla="*/ 0 h 6858000"/>
              <a:gd name="connsiteX2" fmla="*/ 1788856 w 1788856"/>
              <a:gd name="connsiteY2" fmla="*/ 6858000 h 6858000"/>
              <a:gd name="connsiteX3" fmla="*/ 0 w 1788856"/>
              <a:gd name="connsiteY3" fmla="*/ 6858000 h 6858000"/>
              <a:gd name="connsiteX4" fmla="*/ 1703090 w 1788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856" h="6858000">
                <a:moveTo>
                  <a:pt x="1703090" y="0"/>
                </a:moveTo>
                <a:lnTo>
                  <a:pt x="1788856" y="0"/>
                </a:lnTo>
                <a:lnTo>
                  <a:pt x="1788856" y="6858000"/>
                </a:lnTo>
                <a:lnTo>
                  <a:pt x="0" y="6858000"/>
                </a:lnTo>
                <a:lnTo>
                  <a:pt x="17030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E3FC5E-3E86-D04C-8309-3E5CA00ABB0B}"/>
              </a:ext>
            </a:extLst>
          </p:cNvPr>
          <p:cNvSpPr/>
          <p:nvPr/>
        </p:nvSpPr>
        <p:spPr>
          <a:xfrm>
            <a:off x="1480427" y="812755"/>
            <a:ext cx="216000" cy="36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7F5F365-33FA-4DDA-B511-BFB648F894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0" y="6357977"/>
            <a:ext cx="689748" cy="43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0AF381-6E7F-2541-B10E-F49191E8F122}"/>
              </a:ext>
            </a:extLst>
          </p:cNvPr>
          <p:cNvSpPr txBox="1"/>
          <p:nvPr/>
        </p:nvSpPr>
        <p:spPr>
          <a:xfrm>
            <a:off x="982186" y="109247"/>
            <a:ext cx="5113813" cy="687327"/>
          </a:xfrm>
          <a:prstGeom prst="rect">
            <a:avLst/>
          </a:prstGeom>
          <a:noFill/>
          <a:ln w="19050">
            <a:noFill/>
          </a:ln>
        </p:spPr>
        <p:txBody>
          <a:bodyPr wrap="square" tIns="36000" bIns="0" rtlCol="0" anchor="b" anchorCtr="0">
            <a:normAutofit fontScale="92500"/>
          </a:bodyPr>
          <a:lstStyle/>
          <a:p>
            <a:pPr algn="ctr">
              <a:lnSpc>
                <a:spcPct val="90000"/>
              </a:lnSpc>
            </a:pPr>
            <a:r>
              <a:rPr lang="en" sz="4000" dirty="0">
                <a:solidFill>
                  <a:srgbClr val="FFC000"/>
                </a:solidFill>
              </a:rPr>
              <a:t>How do web pages work</a:t>
            </a:r>
            <a:endParaRPr lang="en-GB" sz="4000" spc="300" dirty="0">
              <a:solidFill>
                <a:srgbClr val="FFC000"/>
              </a:solidFill>
              <a:latin typeface="Bebas Neue" panose="020B0606020202050201" pitchFamily="34" charset="77"/>
            </a:endParaRPr>
          </a:p>
        </p:txBody>
      </p:sp>
      <p:pic>
        <p:nvPicPr>
          <p:cNvPr id="12" name="Google Shape;110;p21"/>
          <p:cNvPicPr preferRelativeResize="0"/>
          <p:nvPr/>
        </p:nvPicPr>
        <p:blipFill rotWithShape="1">
          <a:blip r:embed="rId4">
            <a:alphaModFix/>
          </a:blip>
          <a:srcRect l="21168" t="23855" r="59122" b="26703"/>
          <a:stretch/>
        </p:blipFill>
        <p:spPr>
          <a:xfrm>
            <a:off x="1576739" y="3768480"/>
            <a:ext cx="1212600" cy="15606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9" name="Google Shape;111;p21"/>
          <p:cNvCxnSpPr/>
          <p:nvPr/>
        </p:nvCxnSpPr>
        <p:spPr>
          <a:xfrm rot="10800000" flipH="1">
            <a:off x="2442751" y="4187332"/>
            <a:ext cx="811200" cy="740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" name="Google Shape;1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2158" y="3606726"/>
            <a:ext cx="1919406" cy="133381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" name="Google Shape;11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8038" y="1484080"/>
            <a:ext cx="2533524" cy="25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16;p21"/>
          <p:cNvSpPr/>
          <p:nvPr/>
        </p:nvSpPr>
        <p:spPr>
          <a:xfrm>
            <a:off x="6059264" y="2400918"/>
            <a:ext cx="1492128" cy="1205820"/>
          </a:xfrm>
          <a:prstGeom prst="cloud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(Routing, etc…)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" name="Google Shape;117;p21"/>
          <p:cNvCxnSpPr/>
          <p:nvPr/>
        </p:nvCxnSpPr>
        <p:spPr>
          <a:xfrm rot="10800000" flipH="1">
            <a:off x="5239826" y="3255532"/>
            <a:ext cx="1120800" cy="633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118;p21"/>
          <p:cNvCxnSpPr/>
          <p:nvPr/>
        </p:nvCxnSpPr>
        <p:spPr>
          <a:xfrm rot="10800000" flipH="1">
            <a:off x="7366726" y="1982407"/>
            <a:ext cx="1120800" cy="633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Google Shape;115;p21"/>
          <p:cNvSpPr txBox="1"/>
          <p:nvPr/>
        </p:nvSpPr>
        <p:spPr>
          <a:xfrm>
            <a:off x="8499186" y="815908"/>
            <a:ext cx="3190482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chemeClr val="bg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Server at:</a:t>
            </a:r>
            <a:endParaRPr sz="1600" i="1" dirty="0">
              <a:solidFill>
                <a:schemeClr val="bg1"/>
              </a:solidFill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" sz="1600" i="1" dirty="0">
                <a:solidFill>
                  <a:schemeClr val="bg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http://belgiumcampus.ac.za</a:t>
            </a:r>
            <a:endParaRPr sz="1600" i="1" dirty="0">
              <a:solidFill>
                <a:schemeClr val="bg1"/>
              </a:solidFill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38065" y="2536135"/>
            <a:ext cx="42205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i="1" dirty="0">
                <a:solidFill>
                  <a:schemeClr val="bg1"/>
                </a:solidFill>
                <a:latin typeface="Century Gothic" panose="020B0502020202020204" pitchFamily="34" charset="0"/>
                <a:ea typeface="Consolas"/>
                <a:cs typeface="Consolas"/>
                <a:sym typeface="Consolas"/>
              </a:rPr>
              <a:t>Browser fetches &lt;link src = "style.css" .../&gt;</a:t>
            </a:r>
            <a:r>
              <a:rPr lang="en-US" sz="1600" i="1" dirty="0">
                <a:solidFill>
                  <a:schemeClr val="bg1"/>
                </a:solidFill>
                <a:latin typeface="Century Gothic" panose="020B0502020202020204" pitchFamily="34" charset="0"/>
                <a:ea typeface="Consolas"/>
                <a:cs typeface="Calibri"/>
                <a:sym typeface="Calibri"/>
              </a:rPr>
              <a:t>, </a:t>
            </a:r>
            <a:r>
              <a:rPr lang="en-US" sz="1600" i="1" dirty="0">
                <a:solidFill>
                  <a:schemeClr val="bg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generating another </a:t>
            </a:r>
            <a:r>
              <a:rPr lang="en-US" sz="1600" i="1" dirty="0">
                <a:solidFill>
                  <a:srgbClr val="FFC000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GET</a:t>
            </a:r>
            <a:r>
              <a:rPr lang="en-US" sz="1600" i="1" dirty="0">
                <a:solidFill>
                  <a:schemeClr val="bg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en-US" sz="1600" i="1" dirty="0">
                <a:solidFill>
                  <a:srgbClr val="FFC000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request</a:t>
            </a:r>
            <a:r>
              <a:rPr lang="en-US" sz="1600" i="1" dirty="0">
                <a:solidFill>
                  <a:schemeClr val="bg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 for the resource</a:t>
            </a:r>
          </a:p>
        </p:txBody>
      </p:sp>
      <p:sp>
        <p:nvSpPr>
          <p:cNvPr id="32" name="Google Shape;164;p24"/>
          <p:cNvSpPr txBox="1">
            <a:spLocks/>
          </p:cNvSpPr>
          <p:nvPr/>
        </p:nvSpPr>
        <p:spPr>
          <a:xfrm>
            <a:off x="6503136" y="4657895"/>
            <a:ext cx="2831003" cy="964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i="1" dirty="0">
                <a:solidFill>
                  <a:schemeClr val="bg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And the server replies with those resources for the browser to render</a:t>
            </a:r>
          </a:p>
        </p:txBody>
      </p:sp>
      <p:pic>
        <p:nvPicPr>
          <p:cNvPr id="33" name="Google Shape;16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74161" y="4130103"/>
            <a:ext cx="574325" cy="5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6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24861" y="2964878"/>
            <a:ext cx="574325" cy="57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6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78386" y="3347628"/>
            <a:ext cx="574325" cy="574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132;p22"/>
          <p:cNvCxnSpPr/>
          <p:nvPr/>
        </p:nvCxnSpPr>
        <p:spPr>
          <a:xfrm flipH="1">
            <a:off x="7368724" y="2358169"/>
            <a:ext cx="1120800" cy="633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Google Shape;133;p22"/>
          <p:cNvCxnSpPr/>
          <p:nvPr/>
        </p:nvCxnSpPr>
        <p:spPr>
          <a:xfrm flipH="1">
            <a:off x="5241824" y="3631294"/>
            <a:ext cx="1120800" cy="633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8" name="Google Shape;148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64124" y="3839438"/>
            <a:ext cx="1014750" cy="101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869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47">
            <a:extLst>
              <a:ext uri="{FF2B5EF4-FFF2-40B4-BE49-F238E27FC236}">
                <a16:creationId xmlns:a16="http://schemas.microsoft.com/office/drawing/2014/main" id="{3D50839F-9662-074C-B119-94DD99C1D32F}"/>
              </a:ext>
            </a:extLst>
          </p:cNvPr>
          <p:cNvSpPr/>
          <p:nvPr/>
        </p:nvSpPr>
        <p:spPr>
          <a:xfrm rot="10800000">
            <a:off x="-42053" y="1"/>
            <a:ext cx="338751" cy="6858000"/>
          </a:xfrm>
          <a:custGeom>
            <a:avLst/>
            <a:gdLst>
              <a:gd name="connsiteX0" fmla="*/ 1703090 w 1788856"/>
              <a:gd name="connsiteY0" fmla="*/ 0 h 6858000"/>
              <a:gd name="connsiteX1" fmla="*/ 1788856 w 1788856"/>
              <a:gd name="connsiteY1" fmla="*/ 0 h 6858000"/>
              <a:gd name="connsiteX2" fmla="*/ 1788856 w 1788856"/>
              <a:gd name="connsiteY2" fmla="*/ 6858000 h 6858000"/>
              <a:gd name="connsiteX3" fmla="*/ 0 w 1788856"/>
              <a:gd name="connsiteY3" fmla="*/ 6858000 h 6858000"/>
              <a:gd name="connsiteX4" fmla="*/ 1703090 w 1788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856" h="6858000">
                <a:moveTo>
                  <a:pt x="1703090" y="0"/>
                </a:moveTo>
                <a:lnTo>
                  <a:pt x="1788856" y="0"/>
                </a:lnTo>
                <a:lnTo>
                  <a:pt x="1788856" y="6858000"/>
                </a:lnTo>
                <a:lnTo>
                  <a:pt x="0" y="6858000"/>
                </a:lnTo>
                <a:lnTo>
                  <a:pt x="17030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sp>
        <p:nvSpPr>
          <p:cNvPr id="11" name="Freeform: Shape 47">
            <a:extLst>
              <a:ext uri="{FF2B5EF4-FFF2-40B4-BE49-F238E27FC236}">
                <a16:creationId xmlns:a16="http://schemas.microsoft.com/office/drawing/2014/main" id="{6FE7728F-892D-3642-B413-064647DD869D}"/>
              </a:ext>
            </a:extLst>
          </p:cNvPr>
          <p:cNvSpPr/>
          <p:nvPr/>
        </p:nvSpPr>
        <p:spPr>
          <a:xfrm>
            <a:off x="11776364" y="12632"/>
            <a:ext cx="415636" cy="6858000"/>
          </a:xfrm>
          <a:custGeom>
            <a:avLst/>
            <a:gdLst>
              <a:gd name="connsiteX0" fmla="*/ 1703090 w 1788856"/>
              <a:gd name="connsiteY0" fmla="*/ 0 h 6858000"/>
              <a:gd name="connsiteX1" fmla="*/ 1788856 w 1788856"/>
              <a:gd name="connsiteY1" fmla="*/ 0 h 6858000"/>
              <a:gd name="connsiteX2" fmla="*/ 1788856 w 1788856"/>
              <a:gd name="connsiteY2" fmla="*/ 6858000 h 6858000"/>
              <a:gd name="connsiteX3" fmla="*/ 0 w 1788856"/>
              <a:gd name="connsiteY3" fmla="*/ 6858000 h 6858000"/>
              <a:gd name="connsiteX4" fmla="*/ 1703090 w 1788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856" h="6858000">
                <a:moveTo>
                  <a:pt x="1703090" y="0"/>
                </a:moveTo>
                <a:lnTo>
                  <a:pt x="1788856" y="0"/>
                </a:lnTo>
                <a:lnTo>
                  <a:pt x="1788856" y="6858000"/>
                </a:lnTo>
                <a:lnTo>
                  <a:pt x="0" y="6858000"/>
                </a:lnTo>
                <a:lnTo>
                  <a:pt x="17030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AF381-6E7F-2541-B10E-F49191E8F122}"/>
              </a:ext>
            </a:extLst>
          </p:cNvPr>
          <p:cNvSpPr txBox="1"/>
          <p:nvPr/>
        </p:nvSpPr>
        <p:spPr>
          <a:xfrm>
            <a:off x="754178" y="119216"/>
            <a:ext cx="5113813" cy="687327"/>
          </a:xfrm>
          <a:prstGeom prst="rect">
            <a:avLst/>
          </a:prstGeom>
          <a:noFill/>
          <a:ln w="19050">
            <a:noFill/>
          </a:ln>
        </p:spPr>
        <p:txBody>
          <a:bodyPr wrap="square" tIns="36000" bIns="0" rtlCol="0" anchor="b" anchorCtr="0">
            <a:normAutofit fontScale="92500"/>
          </a:bodyPr>
          <a:lstStyle/>
          <a:p>
            <a:pPr algn="ctr">
              <a:lnSpc>
                <a:spcPct val="90000"/>
              </a:lnSpc>
            </a:pPr>
            <a:r>
              <a:rPr lang="en" sz="4000" dirty="0">
                <a:solidFill>
                  <a:srgbClr val="FFC000"/>
                </a:solidFill>
              </a:rPr>
              <a:t>How do web pages work</a:t>
            </a:r>
            <a:endParaRPr lang="en-GB" sz="4000" spc="300" dirty="0">
              <a:solidFill>
                <a:srgbClr val="FFC000"/>
              </a:solidFill>
              <a:latin typeface="Bebas Neue" panose="020B0606020202050201" pitchFamily="34" charset="77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7F5F365-33FA-4DDA-B511-BFB648F894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0" y="6357977"/>
            <a:ext cx="689748" cy="432000"/>
          </a:xfrm>
          <a:prstGeom prst="rect">
            <a:avLst/>
          </a:prstGeom>
        </p:spPr>
      </p:pic>
      <p:pic>
        <p:nvPicPr>
          <p:cNvPr id="27" name="Google Shape;172;p25"/>
          <p:cNvPicPr preferRelativeResize="0"/>
          <p:nvPr/>
        </p:nvPicPr>
        <p:blipFill rotWithShape="1">
          <a:blip r:embed="rId4">
            <a:alphaModFix/>
          </a:blip>
          <a:srcRect l="21168" t="23855" r="59122" b="26703"/>
          <a:stretch/>
        </p:blipFill>
        <p:spPr>
          <a:xfrm>
            <a:off x="1817143" y="3814714"/>
            <a:ext cx="1212600" cy="156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" name="Google Shape;174;p25"/>
          <p:cNvSpPr txBox="1">
            <a:spLocks/>
          </p:cNvSpPr>
          <p:nvPr/>
        </p:nvSpPr>
        <p:spPr>
          <a:xfrm>
            <a:off x="938803" y="1288767"/>
            <a:ext cx="4151357" cy="768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i="1" dirty="0">
                <a:solidFill>
                  <a:schemeClr val="bg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Finally, when all resources are loaded, we see the loaded web page: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9315" y="2461632"/>
            <a:ext cx="6747100" cy="3717004"/>
          </a:xfrm>
          <a:prstGeom prst="rect">
            <a:avLst/>
          </a:prstGeom>
        </p:spPr>
      </p:pic>
      <p:cxnSp>
        <p:nvCxnSpPr>
          <p:cNvPr id="40" name="Google Shape;132;p22"/>
          <p:cNvCxnSpPr/>
          <p:nvPr/>
        </p:nvCxnSpPr>
        <p:spPr>
          <a:xfrm flipH="1">
            <a:off x="2918515" y="4182525"/>
            <a:ext cx="1120800" cy="633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94703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47">
            <a:extLst>
              <a:ext uri="{FF2B5EF4-FFF2-40B4-BE49-F238E27FC236}">
                <a16:creationId xmlns:a16="http://schemas.microsoft.com/office/drawing/2014/main" id="{3D50839F-9662-074C-B119-94DD99C1D32F}"/>
              </a:ext>
            </a:extLst>
          </p:cNvPr>
          <p:cNvSpPr/>
          <p:nvPr/>
        </p:nvSpPr>
        <p:spPr>
          <a:xfrm rot="10800000">
            <a:off x="-42053" y="1"/>
            <a:ext cx="338751" cy="6858000"/>
          </a:xfrm>
          <a:custGeom>
            <a:avLst/>
            <a:gdLst>
              <a:gd name="connsiteX0" fmla="*/ 1703090 w 1788856"/>
              <a:gd name="connsiteY0" fmla="*/ 0 h 6858000"/>
              <a:gd name="connsiteX1" fmla="*/ 1788856 w 1788856"/>
              <a:gd name="connsiteY1" fmla="*/ 0 h 6858000"/>
              <a:gd name="connsiteX2" fmla="*/ 1788856 w 1788856"/>
              <a:gd name="connsiteY2" fmla="*/ 6858000 h 6858000"/>
              <a:gd name="connsiteX3" fmla="*/ 0 w 1788856"/>
              <a:gd name="connsiteY3" fmla="*/ 6858000 h 6858000"/>
              <a:gd name="connsiteX4" fmla="*/ 1703090 w 1788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856" h="6858000">
                <a:moveTo>
                  <a:pt x="1703090" y="0"/>
                </a:moveTo>
                <a:lnTo>
                  <a:pt x="1788856" y="0"/>
                </a:lnTo>
                <a:lnTo>
                  <a:pt x="1788856" y="6858000"/>
                </a:lnTo>
                <a:lnTo>
                  <a:pt x="0" y="6858000"/>
                </a:lnTo>
                <a:lnTo>
                  <a:pt x="17030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sp>
        <p:nvSpPr>
          <p:cNvPr id="11" name="Freeform: Shape 47">
            <a:extLst>
              <a:ext uri="{FF2B5EF4-FFF2-40B4-BE49-F238E27FC236}">
                <a16:creationId xmlns:a16="http://schemas.microsoft.com/office/drawing/2014/main" id="{6FE7728F-892D-3642-B413-064647DD869D}"/>
              </a:ext>
            </a:extLst>
          </p:cNvPr>
          <p:cNvSpPr/>
          <p:nvPr/>
        </p:nvSpPr>
        <p:spPr>
          <a:xfrm>
            <a:off x="11776364" y="12632"/>
            <a:ext cx="415636" cy="6858000"/>
          </a:xfrm>
          <a:custGeom>
            <a:avLst/>
            <a:gdLst>
              <a:gd name="connsiteX0" fmla="*/ 1703090 w 1788856"/>
              <a:gd name="connsiteY0" fmla="*/ 0 h 6858000"/>
              <a:gd name="connsiteX1" fmla="*/ 1788856 w 1788856"/>
              <a:gd name="connsiteY1" fmla="*/ 0 h 6858000"/>
              <a:gd name="connsiteX2" fmla="*/ 1788856 w 1788856"/>
              <a:gd name="connsiteY2" fmla="*/ 6858000 h 6858000"/>
              <a:gd name="connsiteX3" fmla="*/ 0 w 1788856"/>
              <a:gd name="connsiteY3" fmla="*/ 6858000 h 6858000"/>
              <a:gd name="connsiteX4" fmla="*/ 1703090 w 178885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856" h="6858000">
                <a:moveTo>
                  <a:pt x="1703090" y="0"/>
                </a:moveTo>
                <a:lnTo>
                  <a:pt x="1788856" y="0"/>
                </a:lnTo>
                <a:lnTo>
                  <a:pt x="1788856" y="6858000"/>
                </a:lnTo>
                <a:lnTo>
                  <a:pt x="0" y="6858000"/>
                </a:lnTo>
                <a:lnTo>
                  <a:pt x="170309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0AF381-6E7F-2541-B10E-F49191E8F122}"/>
              </a:ext>
            </a:extLst>
          </p:cNvPr>
          <p:cNvSpPr txBox="1"/>
          <p:nvPr/>
        </p:nvSpPr>
        <p:spPr>
          <a:xfrm>
            <a:off x="3479625" y="437184"/>
            <a:ext cx="5113813" cy="687327"/>
          </a:xfrm>
          <a:prstGeom prst="rect">
            <a:avLst/>
          </a:prstGeom>
          <a:noFill/>
          <a:ln w="19050">
            <a:noFill/>
          </a:ln>
        </p:spPr>
        <p:txBody>
          <a:bodyPr wrap="square" tIns="36000" bIns="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" sz="4000" dirty="0">
                <a:solidFill>
                  <a:srgbClr val="FFC000"/>
                </a:solidFill>
              </a:rPr>
              <a:t>HTTP Requests</a:t>
            </a:r>
            <a:endParaRPr lang="en-GB" sz="4000" spc="300" dirty="0">
              <a:solidFill>
                <a:srgbClr val="FFC000"/>
              </a:solidFill>
              <a:latin typeface="Bebas Neue" panose="020B0606020202050201" pitchFamily="34" charset="77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7F5F365-33FA-4DDA-B511-BFB648F894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0" y="6357977"/>
            <a:ext cx="689748" cy="432000"/>
          </a:xfrm>
          <a:prstGeom prst="rect">
            <a:avLst/>
          </a:prstGeom>
        </p:spPr>
      </p:pic>
      <p:sp>
        <p:nvSpPr>
          <p:cNvPr id="30" name="Google Shape;174;p25"/>
          <p:cNvSpPr txBox="1">
            <a:spLocks/>
          </p:cNvSpPr>
          <p:nvPr/>
        </p:nvSpPr>
        <p:spPr>
          <a:xfrm>
            <a:off x="754178" y="1593026"/>
            <a:ext cx="9805397" cy="768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i="1" dirty="0">
                <a:solidFill>
                  <a:schemeClr val="bg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Use the following link for HTTP requests:</a:t>
            </a:r>
          </a:p>
        </p:txBody>
      </p:sp>
      <p:sp>
        <p:nvSpPr>
          <p:cNvPr id="2" name="Rectangle 1"/>
          <p:cNvSpPr/>
          <p:nvPr/>
        </p:nvSpPr>
        <p:spPr>
          <a:xfrm>
            <a:off x="960387" y="3211175"/>
            <a:ext cx="10152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ZA" dirty="0">
                <a:solidFill>
                  <a:srgbClr val="FFC000"/>
                </a:solidFill>
              </a:rPr>
              <a:t>https://rapidapi.com/blog/api-glossary/http-request-methods/#:~:text=HTTP%20requests%20work%20as%20the,status%20information%20about%20the%20request.</a:t>
            </a:r>
          </a:p>
        </p:txBody>
      </p:sp>
    </p:spTree>
    <p:extLst>
      <p:ext uri="{BB962C8B-B14F-4D97-AF65-F5344CB8AC3E}">
        <p14:creationId xmlns:p14="http://schemas.microsoft.com/office/powerpoint/2010/main" val="62151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/>
    </p:bldLst>
  </p:timing>
</p:sld>
</file>

<file path=ppt/theme/theme1.xml><?xml version="1.0" encoding="utf-8"?>
<a:theme xmlns:a="http://schemas.openxmlformats.org/drawingml/2006/main" name="BelgiumCampusLectures">
  <a:themeElements>
    <a:clrScheme name="BC Colour Sc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52625"/>
      </a:accent1>
      <a:accent2>
        <a:srgbClr val="DA3236"/>
      </a:accent2>
      <a:accent3>
        <a:srgbClr val="F5D121"/>
      </a:accent3>
      <a:accent4>
        <a:srgbClr val="8DCA4E"/>
      </a:accent4>
      <a:accent5>
        <a:srgbClr val="2D95C1"/>
      </a:accent5>
      <a:accent6>
        <a:srgbClr val="A136B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lgiumCampusLectures" id="{79B71C2D-F713-4FD6-BC28-77E531480CDC}" vid="{75D0B447-5D2C-441F-8BFE-56A3D8CB91A1}"/>
    </a:ext>
  </a:extLst>
</a:theme>
</file>

<file path=ppt/theme/theme2.xml><?xml version="1.0" encoding="utf-8"?>
<a:theme xmlns:a="http://schemas.openxmlformats.org/drawingml/2006/main" name="Office Theme">
  <a:themeElements>
    <a:clrScheme name="BC Colours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52625"/>
      </a:accent1>
      <a:accent2>
        <a:srgbClr val="DA3236"/>
      </a:accent2>
      <a:accent3>
        <a:srgbClr val="F5D121"/>
      </a:accent3>
      <a:accent4>
        <a:srgbClr val="8DCA4E"/>
      </a:accent4>
      <a:accent5>
        <a:srgbClr val="2D95C1"/>
      </a:accent5>
      <a:accent6>
        <a:srgbClr val="A136B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8e1a60f-3350-4a05-95d7-b25b2a175643">
      <Terms xmlns="http://schemas.microsoft.com/office/infopath/2007/PartnerControls"/>
    </lcf76f155ced4ddcb4097134ff3c332f>
    <TaxCatchAll xmlns="52dda859-a9e4-42d9-868d-de8ee1d200c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B7728AE1D21D41AD9B35AAE0A4EC95" ma:contentTypeVersion="17" ma:contentTypeDescription="Create a new document." ma:contentTypeScope="" ma:versionID="88059b75877ba66a7e3004593427905c">
  <xsd:schema xmlns:xsd="http://www.w3.org/2001/XMLSchema" xmlns:xs="http://www.w3.org/2001/XMLSchema" xmlns:p="http://schemas.microsoft.com/office/2006/metadata/properties" xmlns:ns2="52dda859-a9e4-42d9-868d-de8ee1d200c2" xmlns:ns3="d8e1a60f-3350-4a05-95d7-b25b2a175643" targetNamespace="http://schemas.microsoft.com/office/2006/metadata/properties" ma:root="true" ma:fieldsID="edb3aaffc6e71aea68e7b93343d7dde8" ns2:_="" ns3:_="">
    <xsd:import namespace="52dda859-a9e4-42d9-868d-de8ee1d200c2"/>
    <xsd:import namespace="d8e1a60f-3350-4a05-95d7-b25b2a17564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dda859-a9e4-42d9-868d-de8ee1d200c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e8deb48b-0a2b-4e23-9a68-642254c24ba9}" ma:internalName="TaxCatchAll" ma:showField="CatchAllData" ma:web="52dda859-a9e4-42d9-868d-de8ee1d200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e1a60f-3350-4a05-95d7-b25b2a1756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a02b4c3-ad89-44e0-9eed-c911eaa683c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752C54-598B-49F4-AC84-009B1C7F8F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57A6C3-2EDD-4662-BA76-E6C7CB2F7219}">
  <ds:schemaRefs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  <ds:schemaRef ds:uri="30b38fd4-0e69-4e0d-b6da-fa39ab3a7020"/>
    <ds:schemaRef ds:uri="http://schemas.microsoft.com/office/2006/documentManagement/types"/>
    <ds:schemaRef ds:uri="http://schemas.microsoft.com/office/infopath/2007/PartnerControls"/>
    <ds:schemaRef ds:uri="00473a82-3e89-4603-8977-db5f84c2a966"/>
    <ds:schemaRef ds:uri="http://schemas.microsoft.com/office/2006/metadata/properties"/>
    <ds:schemaRef ds:uri="d8e1a60f-3350-4a05-95d7-b25b2a175643"/>
    <ds:schemaRef ds:uri="52dda859-a9e4-42d9-868d-de8ee1d200c2"/>
  </ds:schemaRefs>
</ds:datastoreItem>
</file>

<file path=customXml/itemProps3.xml><?xml version="1.0" encoding="utf-8"?>
<ds:datastoreItem xmlns:ds="http://schemas.openxmlformats.org/officeDocument/2006/customXml" ds:itemID="{EB40C682-D447-4007-A12D-9BBA0B072433}"/>
</file>

<file path=docProps/app.xml><?xml version="1.0" encoding="utf-8"?>
<Properties xmlns="http://schemas.openxmlformats.org/officeDocument/2006/extended-properties" xmlns:vt="http://schemas.openxmlformats.org/officeDocument/2006/docPropsVTypes">
  <Template>BelgiumCampusLectures</Template>
  <TotalTime>18823</TotalTime>
  <Words>1365</Words>
  <Application>Microsoft Office PowerPoint</Application>
  <PresentationFormat>Widescreen</PresentationFormat>
  <Paragraphs>204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7" baseType="lpstr">
      <vt:lpstr>Arial</vt:lpstr>
      <vt:lpstr>AvantGarde Bk BT</vt:lpstr>
      <vt:lpstr>Bebas Neue</vt:lpstr>
      <vt:lpstr>Bebas Neue Bold</vt:lpstr>
      <vt:lpstr>Calibri</vt:lpstr>
      <vt:lpstr>Calibri Light</vt:lpstr>
      <vt:lpstr>Century Gothic</vt:lpstr>
      <vt:lpstr>Consolas</vt:lpstr>
      <vt:lpstr>Open Sans</vt:lpstr>
      <vt:lpstr>Roboto Light</vt:lpstr>
      <vt:lpstr>Source Sans Pro</vt:lpstr>
      <vt:lpstr>Source Sans Pro ExtraLight</vt:lpstr>
      <vt:lpstr>Source Sans Pro Light</vt:lpstr>
      <vt:lpstr>Source Sans Pro SemiBold</vt:lpstr>
      <vt:lpstr>Wingdings</vt:lpstr>
      <vt:lpstr>BelgiumCampusLectures</vt:lpstr>
      <vt:lpstr>Office Theme</vt:lpstr>
      <vt:lpstr>PowerPoint Presentation</vt:lpstr>
      <vt:lpstr>Web Programming 281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van Niekerk</dc:creator>
  <cp:lastModifiedBy>SimbaPC</cp:lastModifiedBy>
  <cp:revision>190</cp:revision>
  <dcterms:created xsi:type="dcterms:W3CDTF">2020-11-16T17:13:22Z</dcterms:created>
  <dcterms:modified xsi:type="dcterms:W3CDTF">2024-07-18T13:02:30Z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0x010100DBB7728AE1D21D41AD9B35AAE0A4EC95</vt:lpwstr>
  </property>
</Properties>
</file>